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8" r:id="rId2"/>
    <p:sldId id="260" r:id="rId3"/>
    <p:sldId id="269" r:id="rId4"/>
    <p:sldId id="270" r:id="rId5"/>
    <p:sldId id="271" r:id="rId6"/>
    <p:sldId id="272" r:id="rId7"/>
    <p:sldId id="274" r:id="rId8"/>
    <p:sldId id="282" r:id="rId9"/>
    <p:sldId id="283" r:id="rId10"/>
    <p:sldId id="284" r:id="rId11"/>
    <p:sldId id="285" r:id="rId12"/>
    <p:sldId id="286" r:id="rId13"/>
    <p:sldId id="287" r:id="rId14"/>
    <p:sldId id="288" r:id="rId15"/>
    <p:sldId id="409" r:id="rId16"/>
  </p:sldIdLst>
  <p:sldSz cx="12192000" cy="6858000"/>
  <p:notesSz cx="6858000" cy="9144000"/>
  <p:defaultTextStyle>
    <a:defPPr>
      <a:defRPr lang="fa-I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varScale="1">
        <p:scale>
          <a:sx n="120" d="100"/>
          <a:sy n="120" d="100"/>
        </p:scale>
        <p:origin x="114" y="31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6F7E533-ADC2-449F-8F82-E15A962A3B94}" type="datetimeFigureOut">
              <a:rPr lang="en-US" smtClean="0"/>
              <a:t>2/5/2024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32E648-ADAB-40B7-9B4A-E7F463F1EBA0}" type="slidenum">
              <a:rPr lang="en-US" smtClean="0"/>
              <a:t>‹#›</a:t>
            </a:fld>
            <a:endParaRPr lang="en-US"/>
          </a:p>
        </p:txBody>
      </p:sp>
    </p:spTree>
    <p:extLst>
      <p:ext uri="{BB962C8B-B14F-4D97-AF65-F5344CB8AC3E}">
        <p14:creationId xmlns:p14="http://schemas.microsoft.com/office/powerpoint/2010/main" val="22426150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32E648-ADAB-40B7-9B4A-E7F463F1EBA0}" type="slidenum">
              <a:rPr lang="en-US" smtClean="0"/>
              <a:t>1</a:t>
            </a:fld>
            <a:endParaRPr lang="en-US"/>
          </a:p>
        </p:txBody>
      </p:sp>
    </p:spTree>
    <p:extLst>
      <p:ext uri="{BB962C8B-B14F-4D97-AF65-F5344CB8AC3E}">
        <p14:creationId xmlns:p14="http://schemas.microsoft.com/office/powerpoint/2010/main" val="2597167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a:prstGeom prst="rect">
            <a:avLst/>
          </a:prstGeo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6EA28DE8-F20E-45D0-B25C-07A4B1E11232}" type="slidenum">
              <a:rPr lang="en-US" altLang="zh-CN"/>
              <a:pPr>
                <a:defRPr/>
              </a:pPr>
              <a:t>‹#›</a:t>
            </a:fld>
            <a:endParaRPr lang="en-US" altLang="zh-CN"/>
          </a:p>
        </p:txBody>
      </p:sp>
    </p:spTree>
    <p:extLst>
      <p:ext uri="{BB962C8B-B14F-4D97-AF65-F5344CB8AC3E}">
        <p14:creationId xmlns:p14="http://schemas.microsoft.com/office/powerpoint/2010/main" val="1417759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B694C148-09C8-4E8B-8276-65466F901EFA}" type="slidenum">
              <a:rPr lang="en-US" altLang="zh-CN"/>
              <a:pPr>
                <a:defRPr/>
              </a:pPr>
              <a:t>‹#›</a:t>
            </a:fld>
            <a:endParaRPr lang="en-US" altLang="zh-CN"/>
          </a:p>
        </p:txBody>
      </p:sp>
    </p:spTree>
    <p:extLst>
      <p:ext uri="{BB962C8B-B14F-4D97-AF65-F5344CB8AC3E}">
        <p14:creationId xmlns:p14="http://schemas.microsoft.com/office/powerpoint/2010/main" val="1377561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4BB3A830-F3B7-4B92-B56A-A09389AED16A}" type="slidenum">
              <a:rPr lang="en-US" altLang="zh-CN"/>
              <a:pPr>
                <a:defRPr/>
              </a:pPr>
              <a:t>‹#›</a:t>
            </a:fld>
            <a:endParaRPr lang="en-US" altLang="zh-CN"/>
          </a:p>
        </p:txBody>
      </p:sp>
    </p:spTree>
    <p:extLst>
      <p:ext uri="{BB962C8B-B14F-4D97-AF65-F5344CB8AC3E}">
        <p14:creationId xmlns:p14="http://schemas.microsoft.com/office/powerpoint/2010/main" val="2958339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534AD8CB-DE8D-4F6F-AB2A-299879B8D2E6}" type="slidenum">
              <a:rPr lang="en-US" altLang="zh-CN"/>
              <a:pPr>
                <a:defRPr/>
              </a:pPr>
              <a:t>‹#›</a:t>
            </a:fld>
            <a:endParaRPr lang="en-US" altLang="zh-CN"/>
          </a:p>
        </p:txBody>
      </p:sp>
    </p:spTree>
    <p:extLst>
      <p:ext uri="{BB962C8B-B14F-4D97-AF65-F5344CB8AC3E}">
        <p14:creationId xmlns:p14="http://schemas.microsoft.com/office/powerpoint/2010/main" val="3323686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8577B052-4100-4059-A29C-1C0E71CAF020}" type="slidenum">
              <a:rPr lang="en-US" altLang="zh-CN"/>
              <a:pPr>
                <a:defRPr/>
              </a:pPr>
              <a:t>‹#›</a:t>
            </a:fld>
            <a:endParaRPr lang="en-US" altLang="zh-CN"/>
          </a:p>
        </p:txBody>
      </p:sp>
    </p:spTree>
    <p:extLst>
      <p:ext uri="{BB962C8B-B14F-4D97-AF65-F5344CB8AC3E}">
        <p14:creationId xmlns:p14="http://schemas.microsoft.com/office/powerpoint/2010/main" val="18531565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E37F576B-4D82-4B85-8D79-71D134982B41}" type="slidenum">
              <a:rPr lang="en-US" altLang="zh-CN"/>
              <a:pPr>
                <a:defRPr/>
              </a:pPr>
              <a:t>‹#›</a:t>
            </a:fld>
            <a:endParaRPr lang="en-US" altLang="zh-CN"/>
          </a:p>
        </p:txBody>
      </p:sp>
    </p:spTree>
    <p:extLst>
      <p:ext uri="{BB962C8B-B14F-4D97-AF65-F5344CB8AC3E}">
        <p14:creationId xmlns:p14="http://schemas.microsoft.com/office/powerpoint/2010/main" val="596315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3ED603DB-5B9C-4393-8338-84BF0812619E}" type="slidenum">
              <a:rPr lang="en-US" altLang="zh-CN"/>
              <a:pPr>
                <a:defRPr/>
              </a:pPr>
              <a:t>‹#›</a:t>
            </a:fld>
            <a:endParaRPr lang="en-US" altLang="zh-CN"/>
          </a:p>
        </p:txBody>
      </p:sp>
    </p:spTree>
    <p:extLst>
      <p:ext uri="{BB962C8B-B14F-4D97-AF65-F5344CB8AC3E}">
        <p14:creationId xmlns:p14="http://schemas.microsoft.com/office/powerpoint/2010/main" val="629225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noProof="1"/>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578E9CBF-C691-486B-9DD2-DF8C86434396}" type="slidenum">
              <a:rPr lang="en-US" altLang="zh-CN"/>
              <a:pPr>
                <a:defRPr/>
              </a:pPr>
              <a:t>‹#›</a:t>
            </a:fld>
            <a:endParaRPr lang="en-US" altLang="zh-CN"/>
          </a:p>
        </p:txBody>
      </p:sp>
    </p:spTree>
    <p:extLst>
      <p:ext uri="{BB962C8B-B14F-4D97-AF65-F5344CB8AC3E}">
        <p14:creationId xmlns:p14="http://schemas.microsoft.com/office/powerpoint/2010/main" val="2027925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45479EA4-D967-4A1D-9E53-307179382E26}" type="slidenum">
              <a:rPr lang="en-US" altLang="zh-CN"/>
              <a:pPr>
                <a:defRPr/>
              </a:pPr>
              <a:t>‹#›</a:t>
            </a:fld>
            <a:endParaRPr lang="en-US" altLang="zh-CN"/>
          </a:p>
        </p:txBody>
      </p:sp>
    </p:spTree>
    <p:extLst>
      <p:ext uri="{BB962C8B-B14F-4D97-AF65-F5344CB8AC3E}">
        <p14:creationId xmlns:p14="http://schemas.microsoft.com/office/powerpoint/2010/main" val="4191290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a:prstGeom prst="rect">
            <a:avLst/>
          </a:prstGeo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A89FA1B6-F202-45C7-8827-5980607E2F02}" type="slidenum">
              <a:rPr lang="en-US" altLang="zh-CN"/>
              <a:pPr>
                <a:defRPr/>
              </a:pPr>
              <a:t>‹#›</a:t>
            </a:fld>
            <a:endParaRPr lang="en-US" altLang="zh-CN"/>
          </a:p>
        </p:txBody>
      </p:sp>
    </p:spTree>
    <p:extLst>
      <p:ext uri="{BB962C8B-B14F-4D97-AF65-F5344CB8AC3E}">
        <p14:creationId xmlns:p14="http://schemas.microsoft.com/office/powerpoint/2010/main" val="7533603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a:prstGeom prst="rect">
            <a:avLst/>
          </a:prstGeo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ECE93823-BF3E-4229-A920-2BEEA64E4A03}" type="slidenum">
              <a:rPr lang="en-US" altLang="zh-CN"/>
              <a:pPr>
                <a:defRPr/>
              </a:pPr>
              <a:t>‹#›</a:t>
            </a:fld>
            <a:endParaRPr lang="en-US" altLang="zh-CN"/>
          </a:p>
        </p:txBody>
      </p:sp>
    </p:spTree>
    <p:extLst>
      <p:ext uri="{BB962C8B-B14F-4D97-AF65-F5344CB8AC3E}">
        <p14:creationId xmlns:p14="http://schemas.microsoft.com/office/powerpoint/2010/main" val="1809210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4294967295"/>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eaLnBrk="1" hangingPunct="1">
              <a:buFont typeface="Arial" panose="020B0604020202020204" pitchFamily="34" charset="0"/>
              <a:buNone/>
              <a:defRPr sz="1400"/>
            </a:lvl1pPr>
          </a:lstStyle>
          <a:p>
            <a:pPr>
              <a:defRPr/>
            </a:pPr>
            <a:endParaRPr lang="en-US" altLang="zh-CN"/>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ctr" eaLnBrk="1" hangingPunct="1">
              <a:buFont typeface="Arial" panose="020B0604020202020204" pitchFamily="34" charset="0"/>
              <a:buNone/>
              <a:defRPr sz="1400"/>
            </a:lvl1pPr>
          </a:lstStyle>
          <a:p>
            <a:pPr>
              <a:defRPr/>
            </a:pPr>
            <a:endParaRPr lang="en-US" altLang="zh-CN"/>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r" eaLnBrk="1" hangingPunct="1">
              <a:buFont typeface="Arial" panose="020B0604020202020204" pitchFamily="34" charset="0"/>
              <a:buNone/>
              <a:defRPr sz="1400"/>
            </a:lvl1pPr>
          </a:lstStyle>
          <a:p>
            <a:pPr>
              <a:defRPr/>
            </a:pPr>
            <a:fld id="{A2D95267-06A0-459A-889E-F3D6345D46AD}" type="slidenum">
              <a:rPr lang="en-US" altLang="zh-CN"/>
              <a:pPr>
                <a:defRPr/>
              </a:pPr>
              <a:t>‹#›</a:t>
            </a:fld>
            <a:endParaRPr lang="en-US" altLang="zh-CN"/>
          </a:p>
        </p:txBody>
      </p:sp>
    </p:spTree>
    <p:extLst>
      <p:ext uri="{BB962C8B-B14F-4D97-AF65-F5344CB8AC3E}">
        <p14:creationId xmlns:p14="http://schemas.microsoft.com/office/powerpoint/2010/main" val="8606801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rtl="0" eaLnBrk="0" fontAlgn="base" hangingPunct="0">
        <a:spcBef>
          <a:spcPct val="0"/>
        </a:spcBef>
        <a:spcAft>
          <a:spcPct val="0"/>
        </a:spcAft>
        <a:defRPr sz="4400">
          <a:solidFill>
            <a:schemeClr val="tx2"/>
          </a:solidFill>
          <a:latin typeface="+mj-lt"/>
          <a:ea typeface="SimSun" panose="02010600030101010101" pitchFamily="2"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SimSun"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SimSun"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SimSun"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SimSun"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SimSun"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12"/>
          <p:cNvSpPr txBox="1">
            <a:spLocks noChangeArrowheads="1"/>
          </p:cNvSpPr>
          <p:nvPr/>
        </p:nvSpPr>
        <p:spPr bwMode="auto">
          <a:xfrm>
            <a:off x="1552575" y="5786438"/>
            <a:ext cx="9086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algn="ctr" fontAlgn="base">
              <a:spcBef>
                <a:spcPct val="0"/>
              </a:spcBef>
              <a:spcAft>
                <a:spcPct val="0"/>
              </a:spcAft>
              <a:buNone/>
            </a:pPr>
            <a:r>
              <a:rPr lang="en-US" altLang="zh-CN" sz="2000" b="1" dirty="0">
                <a:solidFill>
                  <a:srgbClr val="000000"/>
                </a:solidFill>
                <a:latin typeface="Verdana" pitchFamily="34" charset="0"/>
                <a:ea typeface="Verdana" pitchFamily="34" charset="0"/>
                <a:cs typeface="Verdana" pitchFamily="34" charset="0"/>
              </a:rPr>
              <a:t>2018.05</a:t>
            </a:r>
          </a:p>
        </p:txBody>
      </p:sp>
      <p:sp>
        <p:nvSpPr>
          <p:cNvPr id="4099" name="Rectangle 13"/>
          <p:cNvSpPr>
            <a:spLocks noChangeArrowheads="1"/>
          </p:cNvSpPr>
          <p:nvPr/>
        </p:nvSpPr>
        <p:spPr bwMode="auto">
          <a:xfrm>
            <a:off x="1554163" y="2039939"/>
            <a:ext cx="90852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algn="ctr" eaLnBrk="0" fontAlgn="base" hangingPunct="0">
              <a:spcBef>
                <a:spcPct val="0"/>
              </a:spcBef>
              <a:spcAft>
                <a:spcPct val="0"/>
              </a:spcAft>
              <a:buNone/>
            </a:pPr>
            <a:r>
              <a:rPr lang="en-US" altLang="zh-CN" b="1" dirty="0">
                <a:solidFill>
                  <a:srgbClr val="000000"/>
                </a:solidFill>
              </a:rPr>
              <a:t>Thru-Tubing Fishing Single Knuckle Joint</a:t>
            </a:r>
          </a:p>
        </p:txBody>
      </p:sp>
      <p:sp>
        <p:nvSpPr>
          <p:cNvPr id="4100" name="Text Box 14"/>
          <p:cNvSpPr txBox="1">
            <a:spLocks noChangeArrowheads="1"/>
          </p:cNvSpPr>
          <p:nvPr/>
        </p:nvSpPr>
        <p:spPr bwMode="auto">
          <a:xfrm>
            <a:off x="1555750" y="5447884"/>
            <a:ext cx="90836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algn="ctr" fontAlgn="base">
              <a:spcBef>
                <a:spcPct val="50000"/>
              </a:spcBef>
              <a:spcAft>
                <a:spcPct val="0"/>
              </a:spcAft>
              <a:buNone/>
            </a:pPr>
            <a:r>
              <a:rPr lang="en-US" altLang="zh-CN" sz="1600" b="1" dirty="0">
                <a:solidFill>
                  <a:srgbClr val="000000"/>
                </a:solidFill>
                <a:latin typeface="Arial Black" pitchFamily="34" charset="0"/>
                <a:ea typeface="SimHei" pitchFamily="49" charset="-122"/>
              </a:rPr>
              <a:t>Editor</a:t>
            </a:r>
            <a:r>
              <a:rPr lang="en-US" altLang="zh-CN" sz="1600" b="1">
                <a:solidFill>
                  <a:srgbClr val="000000"/>
                </a:solidFill>
                <a:latin typeface="Arial Black" pitchFamily="34" charset="0"/>
                <a:ea typeface="SimHei" pitchFamily="49" charset="-122"/>
              </a:rPr>
              <a:t>: Jalal Alali</a:t>
            </a:r>
            <a:endParaRPr lang="en-US" altLang="zh-CN" sz="1600" b="1" dirty="0">
              <a:solidFill>
                <a:srgbClr val="000000"/>
              </a:solidFill>
              <a:latin typeface="Arial Black" pitchFamily="34" charset="0"/>
              <a:ea typeface="SimHei" pitchFamily="49" charset="-122"/>
            </a:endParaRPr>
          </a:p>
        </p:txBody>
      </p:sp>
      <p:sp>
        <p:nvSpPr>
          <p:cNvPr id="2" name="Slide Number Placeholder 1"/>
          <p:cNvSpPr>
            <a:spLocks noGrp="1"/>
          </p:cNvSpPr>
          <p:nvPr>
            <p:ph type="sldNum" sz="quarter" idx="12"/>
          </p:nvPr>
        </p:nvSpPr>
        <p:spPr/>
        <p:txBody>
          <a:bodyPr/>
          <a:lstStyle/>
          <a:p>
            <a:pPr>
              <a:defRPr/>
            </a:pPr>
            <a:fld id="{6EA28DE8-F20E-45D0-B25C-07A4B1E11232}" type="slidenum">
              <a:rPr lang="en-US" altLang="zh-CN" smtClean="0"/>
              <a:pPr>
                <a:defRPr/>
              </a:pPr>
              <a:t>1</a:t>
            </a:fld>
            <a:endParaRPr lang="en-US" altLang="zh-CN"/>
          </a:p>
        </p:txBody>
      </p:sp>
      <p:pic>
        <p:nvPicPr>
          <p:cNvPr id="1026" name="Picture 2" descr="C:\Users\win 8.1\Pictures\Screenshots\Screenshot (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1968" y="2925271"/>
            <a:ext cx="5172075" cy="19526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0" y="0"/>
            <a:ext cx="12191999" cy="1498878"/>
          </a:xfrm>
          <a:prstGeom prst="rect">
            <a:avLst/>
          </a:prstGeom>
        </p:spPr>
      </p:pic>
    </p:spTree>
    <p:extLst>
      <p:ext uri="{BB962C8B-B14F-4D97-AF65-F5344CB8AC3E}">
        <p14:creationId xmlns:p14="http://schemas.microsoft.com/office/powerpoint/2010/main" val="26059876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knockle joint\20180506_IMG_838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5769" y="1511528"/>
            <a:ext cx="8654603" cy="5191926"/>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p:cNvSpPr/>
          <p:nvPr/>
        </p:nvSpPr>
        <p:spPr>
          <a:xfrm rot="17579121">
            <a:off x="2601533" y="4752305"/>
            <a:ext cx="1094705" cy="257578"/>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rot="17701020">
            <a:off x="4842456" y="4997003"/>
            <a:ext cx="1210614" cy="283335"/>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rot="14612981">
            <a:off x="7959144" y="4997003"/>
            <a:ext cx="1171977" cy="283335"/>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rot="7338798">
            <a:off x="4842456" y="2756079"/>
            <a:ext cx="901521" cy="257577"/>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099256" y="5747099"/>
            <a:ext cx="1532586" cy="369332"/>
          </a:xfrm>
          <a:prstGeom prst="rect">
            <a:avLst/>
          </a:prstGeom>
          <a:noFill/>
        </p:spPr>
        <p:txBody>
          <a:bodyPr wrap="square" rtlCol="0">
            <a:spAutoFit/>
          </a:bodyPr>
          <a:lstStyle/>
          <a:p>
            <a:r>
              <a:rPr lang="en-US" b="1" dirty="0"/>
              <a:t>Bottom sub </a:t>
            </a:r>
          </a:p>
        </p:txBody>
      </p:sp>
      <p:sp>
        <p:nvSpPr>
          <p:cNvPr id="10" name="TextBox 9"/>
          <p:cNvSpPr txBox="1"/>
          <p:nvPr/>
        </p:nvSpPr>
        <p:spPr>
          <a:xfrm>
            <a:off x="4507606" y="5931765"/>
            <a:ext cx="1725769" cy="369332"/>
          </a:xfrm>
          <a:prstGeom prst="rect">
            <a:avLst/>
          </a:prstGeom>
          <a:noFill/>
        </p:spPr>
        <p:txBody>
          <a:bodyPr wrap="square" rtlCol="0">
            <a:spAutoFit/>
          </a:bodyPr>
          <a:lstStyle/>
          <a:p>
            <a:r>
              <a:rPr lang="en-US" b="1" dirty="0"/>
              <a:t>Ball retainer</a:t>
            </a:r>
          </a:p>
        </p:txBody>
      </p:sp>
      <p:sp>
        <p:nvSpPr>
          <p:cNvPr id="11" name="TextBox 10"/>
          <p:cNvSpPr txBox="1"/>
          <p:nvPr/>
        </p:nvSpPr>
        <p:spPr>
          <a:xfrm>
            <a:off x="5293216" y="1983346"/>
            <a:ext cx="1880316" cy="369332"/>
          </a:xfrm>
          <a:prstGeom prst="rect">
            <a:avLst/>
          </a:prstGeom>
          <a:noFill/>
        </p:spPr>
        <p:txBody>
          <a:bodyPr wrap="square" rtlCol="0">
            <a:spAutoFit/>
          </a:bodyPr>
          <a:lstStyle/>
          <a:p>
            <a:r>
              <a:rPr lang="en-US" b="1" dirty="0"/>
              <a:t>Ball sub</a:t>
            </a:r>
          </a:p>
        </p:txBody>
      </p:sp>
      <p:sp>
        <p:nvSpPr>
          <p:cNvPr id="12" name="TextBox 11"/>
          <p:cNvSpPr txBox="1"/>
          <p:nvPr/>
        </p:nvSpPr>
        <p:spPr>
          <a:xfrm>
            <a:off x="8157282" y="5931765"/>
            <a:ext cx="1764405" cy="369332"/>
          </a:xfrm>
          <a:prstGeom prst="rect">
            <a:avLst/>
          </a:prstGeom>
          <a:noFill/>
        </p:spPr>
        <p:txBody>
          <a:bodyPr wrap="square" rtlCol="0">
            <a:spAutoFit/>
          </a:bodyPr>
          <a:lstStyle/>
          <a:p>
            <a:r>
              <a:rPr lang="en-US" b="1" dirty="0"/>
              <a:t>Top sub</a:t>
            </a:r>
          </a:p>
        </p:txBody>
      </p:sp>
      <p:sp>
        <p:nvSpPr>
          <p:cNvPr id="2" name="Slide Number Placeholder 1"/>
          <p:cNvSpPr>
            <a:spLocks noGrp="1"/>
          </p:cNvSpPr>
          <p:nvPr>
            <p:ph type="sldNum" sz="quarter" idx="12"/>
          </p:nvPr>
        </p:nvSpPr>
        <p:spPr/>
        <p:txBody>
          <a:bodyPr/>
          <a:lstStyle/>
          <a:p>
            <a:pPr>
              <a:defRPr/>
            </a:pPr>
            <a:fld id="{534AD8CB-DE8D-4F6F-AB2A-299879B8D2E6}" type="slidenum">
              <a:rPr lang="en-US" altLang="zh-CN" smtClean="0"/>
              <a:pPr>
                <a:defRPr/>
              </a:pPr>
              <a:t>10</a:t>
            </a:fld>
            <a:endParaRPr lang="en-US" altLang="zh-CN"/>
          </a:p>
        </p:txBody>
      </p:sp>
      <p:pic>
        <p:nvPicPr>
          <p:cNvPr id="13" name="Picture 12"/>
          <p:cNvPicPr>
            <a:picLocks noChangeAspect="1"/>
          </p:cNvPicPr>
          <p:nvPr/>
        </p:nvPicPr>
        <p:blipFill>
          <a:blip r:embed="rId3"/>
          <a:stretch>
            <a:fillRect/>
          </a:stretch>
        </p:blipFill>
        <p:spPr>
          <a:xfrm>
            <a:off x="0" y="0"/>
            <a:ext cx="12191999" cy="1352282"/>
          </a:xfrm>
          <a:prstGeom prst="rect">
            <a:avLst/>
          </a:prstGeom>
        </p:spPr>
      </p:pic>
    </p:spTree>
    <p:extLst>
      <p:ext uri="{BB962C8B-B14F-4D97-AF65-F5344CB8AC3E}">
        <p14:creationId xmlns:p14="http://schemas.microsoft.com/office/powerpoint/2010/main" val="3246930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evron 6"/>
          <p:cNvSpPr>
            <a:spLocks noChangeArrowheads="1"/>
          </p:cNvSpPr>
          <p:nvPr/>
        </p:nvSpPr>
        <p:spPr bwMode="auto">
          <a:xfrm>
            <a:off x="304294" y="2112073"/>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sp>
        <p:nvSpPr>
          <p:cNvPr id="10" name="Title 1"/>
          <p:cNvSpPr txBox="1">
            <a:spLocks/>
          </p:cNvSpPr>
          <p:nvPr/>
        </p:nvSpPr>
        <p:spPr>
          <a:xfrm>
            <a:off x="304294" y="1357780"/>
            <a:ext cx="2884610" cy="705447"/>
          </a:xfrm>
          <a:prstGeom prst="rect">
            <a:avLst/>
          </a:prstGeom>
        </p:spPr>
        <p:txBody>
          <a:bodyPr/>
          <a:lstStyle>
            <a:lvl1pPr algn="ctr" rtl="0" eaLnBrk="0" fontAlgn="base" hangingPunct="0">
              <a:spcBef>
                <a:spcPct val="0"/>
              </a:spcBef>
              <a:spcAft>
                <a:spcPct val="0"/>
              </a:spcAft>
              <a:defRPr sz="4400">
                <a:solidFill>
                  <a:schemeClr val="tx2"/>
                </a:solidFill>
                <a:latin typeface="+mj-lt"/>
                <a:ea typeface="SimSun" panose="02010600030101010101" pitchFamily="2"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SimSun"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SimSun"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SimSun"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en-US" b="1" dirty="0"/>
              <a:t>Assembly</a:t>
            </a:r>
            <a:br>
              <a:rPr lang="fa-IR" b="1" dirty="0"/>
            </a:br>
            <a:endParaRPr lang="en-US" dirty="0"/>
          </a:p>
        </p:txBody>
      </p:sp>
      <p:sp>
        <p:nvSpPr>
          <p:cNvPr id="3" name="Title 2"/>
          <p:cNvSpPr>
            <a:spLocks noGrp="1"/>
          </p:cNvSpPr>
          <p:nvPr>
            <p:ph type="ctrTitle"/>
          </p:nvPr>
        </p:nvSpPr>
        <p:spPr>
          <a:xfrm>
            <a:off x="914400" y="2130427"/>
            <a:ext cx="4507606" cy="432469"/>
          </a:xfrm>
        </p:spPr>
        <p:txBody>
          <a:bodyPr/>
          <a:lstStyle/>
          <a:p>
            <a:pPr algn="l"/>
            <a:r>
              <a:rPr lang="en-US" sz="1800" dirty="0"/>
              <a:t>1- slide the ball sub into the ball retainer . </a:t>
            </a:r>
          </a:p>
        </p:txBody>
      </p:sp>
      <p:pic>
        <p:nvPicPr>
          <p:cNvPr id="9" name="Picture 2" descr="D:\knockle joint\20180506_IMG_8388.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291842"/>
            <a:ext cx="3901440" cy="292608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descr="D:\knockle joint\20180506_IMG_838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656" y="3291842"/>
            <a:ext cx="3901440" cy="292608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D:\knockle joint\20180506_IMG_839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97795" y="3291842"/>
            <a:ext cx="3901440" cy="292608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100552" y="2790255"/>
            <a:ext cx="407484" cy="461665"/>
          </a:xfrm>
          <a:prstGeom prst="rect">
            <a:avLst/>
          </a:prstGeom>
          <a:noFill/>
        </p:spPr>
        <p:txBody>
          <a:bodyPr wrap="none" rtlCol="1">
            <a:spAutoFit/>
          </a:bodyPr>
          <a:lstStyle/>
          <a:p>
            <a:r>
              <a:rPr lang="en-US" sz="2400" b="1" dirty="0"/>
              <a:t>A</a:t>
            </a:r>
            <a:endParaRPr lang="fa-IR" sz="2400" b="1" dirty="0"/>
          </a:p>
        </p:txBody>
      </p:sp>
      <p:sp>
        <p:nvSpPr>
          <p:cNvPr id="16" name="TextBox 15"/>
          <p:cNvSpPr txBox="1"/>
          <p:nvPr/>
        </p:nvSpPr>
        <p:spPr>
          <a:xfrm>
            <a:off x="4212590" y="2830177"/>
            <a:ext cx="407483" cy="461665"/>
          </a:xfrm>
          <a:prstGeom prst="rect">
            <a:avLst/>
          </a:prstGeom>
          <a:noFill/>
        </p:spPr>
        <p:txBody>
          <a:bodyPr wrap="none" rtlCol="1">
            <a:spAutoFit/>
          </a:bodyPr>
          <a:lstStyle/>
          <a:p>
            <a:r>
              <a:rPr lang="en-US" sz="2400" b="1" dirty="0"/>
              <a:t>B</a:t>
            </a:r>
            <a:endParaRPr lang="fa-IR" sz="2400" b="1" dirty="0"/>
          </a:p>
        </p:txBody>
      </p:sp>
      <p:sp>
        <p:nvSpPr>
          <p:cNvPr id="17" name="TextBox 16"/>
          <p:cNvSpPr txBox="1"/>
          <p:nvPr/>
        </p:nvSpPr>
        <p:spPr>
          <a:xfrm>
            <a:off x="8449739" y="2762224"/>
            <a:ext cx="407483" cy="461665"/>
          </a:xfrm>
          <a:prstGeom prst="rect">
            <a:avLst/>
          </a:prstGeom>
          <a:noFill/>
        </p:spPr>
        <p:txBody>
          <a:bodyPr wrap="none" rtlCol="1">
            <a:spAutoFit/>
          </a:bodyPr>
          <a:lstStyle/>
          <a:p>
            <a:r>
              <a:rPr lang="en-US" sz="2400" b="1" dirty="0"/>
              <a:t>C</a:t>
            </a:r>
            <a:endParaRPr lang="fa-IR" sz="2400" b="1" dirty="0"/>
          </a:p>
        </p:txBody>
      </p:sp>
      <p:sp>
        <p:nvSpPr>
          <p:cNvPr id="2" name="Slide Number Placeholder 1"/>
          <p:cNvSpPr>
            <a:spLocks noGrp="1"/>
          </p:cNvSpPr>
          <p:nvPr>
            <p:ph type="sldNum" sz="quarter" idx="12"/>
          </p:nvPr>
        </p:nvSpPr>
        <p:spPr/>
        <p:txBody>
          <a:bodyPr/>
          <a:lstStyle/>
          <a:p>
            <a:pPr>
              <a:defRPr/>
            </a:pPr>
            <a:fld id="{6EA28DE8-F20E-45D0-B25C-07A4B1E11232}" type="slidenum">
              <a:rPr lang="en-US" altLang="zh-CN" smtClean="0"/>
              <a:pPr>
                <a:defRPr/>
              </a:pPr>
              <a:t>11</a:t>
            </a:fld>
            <a:endParaRPr lang="en-US" altLang="zh-CN"/>
          </a:p>
        </p:txBody>
      </p:sp>
      <p:sp>
        <p:nvSpPr>
          <p:cNvPr id="5" name="Down Arrow 4"/>
          <p:cNvSpPr/>
          <p:nvPr/>
        </p:nvSpPr>
        <p:spPr>
          <a:xfrm>
            <a:off x="9684913" y="4121239"/>
            <a:ext cx="257577" cy="450761"/>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9227114" y="3489309"/>
            <a:ext cx="1842802" cy="400110"/>
          </a:xfrm>
          <a:prstGeom prst="rect">
            <a:avLst/>
          </a:prstGeom>
          <a:noFill/>
        </p:spPr>
        <p:txBody>
          <a:bodyPr wrap="square" rtlCol="0">
            <a:spAutoFit/>
          </a:bodyPr>
          <a:lstStyle/>
          <a:p>
            <a:r>
              <a:rPr lang="en-US" sz="2000" b="1" dirty="0"/>
              <a:t>Ball sub</a:t>
            </a:r>
          </a:p>
        </p:txBody>
      </p:sp>
      <p:pic>
        <p:nvPicPr>
          <p:cNvPr id="14" name="Picture 13"/>
          <p:cNvPicPr>
            <a:picLocks noChangeAspect="1"/>
          </p:cNvPicPr>
          <p:nvPr/>
        </p:nvPicPr>
        <p:blipFill>
          <a:blip r:embed="rId5"/>
          <a:stretch>
            <a:fillRect/>
          </a:stretch>
        </p:blipFill>
        <p:spPr>
          <a:xfrm>
            <a:off x="0" y="0"/>
            <a:ext cx="12191999" cy="1498878"/>
          </a:xfrm>
          <a:prstGeom prst="rect">
            <a:avLst/>
          </a:prstGeom>
        </p:spPr>
      </p:pic>
    </p:spTree>
    <p:extLst>
      <p:ext uri="{BB962C8B-B14F-4D97-AF65-F5344CB8AC3E}">
        <p14:creationId xmlns:p14="http://schemas.microsoft.com/office/powerpoint/2010/main" val="845694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evron 6"/>
          <p:cNvSpPr>
            <a:spLocks noChangeArrowheads="1"/>
          </p:cNvSpPr>
          <p:nvPr/>
        </p:nvSpPr>
        <p:spPr bwMode="auto">
          <a:xfrm>
            <a:off x="738262" y="1627954"/>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sp>
        <p:nvSpPr>
          <p:cNvPr id="6" name="TextBox 5"/>
          <p:cNvSpPr txBox="1"/>
          <p:nvPr/>
        </p:nvSpPr>
        <p:spPr>
          <a:xfrm>
            <a:off x="0" y="2754791"/>
            <a:ext cx="407484" cy="461665"/>
          </a:xfrm>
          <a:prstGeom prst="rect">
            <a:avLst/>
          </a:prstGeom>
          <a:noFill/>
        </p:spPr>
        <p:txBody>
          <a:bodyPr wrap="none" rtlCol="1">
            <a:spAutoFit/>
          </a:bodyPr>
          <a:lstStyle/>
          <a:p>
            <a:r>
              <a:rPr lang="en-US" sz="2400" b="1" dirty="0"/>
              <a:t>A</a:t>
            </a:r>
            <a:endParaRPr lang="fa-IR" sz="2400" b="1" dirty="0"/>
          </a:p>
        </p:txBody>
      </p:sp>
      <p:sp>
        <p:nvSpPr>
          <p:cNvPr id="7" name="TextBox 6"/>
          <p:cNvSpPr txBox="1"/>
          <p:nvPr/>
        </p:nvSpPr>
        <p:spPr>
          <a:xfrm>
            <a:off x="5603909" y="2754790"/>
            <a:ext cx="407484" cy="461665"/>
          </a:xfrm>
          <a:prstGeom prst="rect">
            <a:avLst/>
          </a:prstGeom>
          <a:noFill/>
        </p:spPr>
        <p:txBody>
          <a:bodyPr wrap="none" rtlCol="1">
            <a:spAutoFit/>
          </a:bodyPr>
          <a:lstStyle/>
          <a:p>
            <a:r>
              <a:rPr lang="en-US" sz="2400" b="1" dirty="0"/>
              <a:t>B</a:t>
            </a:r>
            <a:endParaRPr lang="fa-IR" sz="2400" b="1" dirty="0"/>
          </a:p>
        </p:txBody>
      </p:sp>
      <p:sp>
        <p:nvSpPr>
          <p:cNvPr id="5" name="Title 1"/>
          <p:cNvSpPr txBox="1">
            <a:spLocks/>
          </p:cNvSpPr>
          <p:nvPr/>
        </p:nvSpPr>
        <p:spPr>
          <a:xfrm>
            <a:off x="1237129" y="1518864"/>
            <a:ext cx="5068159" cy="467373"/>
          </a:xfrm>
          <a:prstGeom prst="rect">
            <a:avLst/>
          </a:prstGeom>
        </p:spPr>
        <p:txBody>
          <a:bodyPr/>
          <a:lstStyle>
            <a:lvl1pPr algn="ctr" rtl="0" eaLnBrk="0" fontAlgn="base" hangingPunct="0">
              <a:spcBef>
                <a:spcPct val="0"/>
              </a:spcBef>
              <a:spcAft>
                <a:spcPct val="0"/>
              </a:spcAft>
              <a:defRPr sz="4400">
                <a:solidFill>
                  <a:schemeClr val="tx2"/>
                </a:solidFill>
                <a:latin typeface="+mj-lt"/>
                <a:ea typeface="SimSun" panose="02010600030101010101" pitchFamily="2"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SimSun"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SimSun"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SimSun"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r>
              <a:rPr lang="en-US" sz="1800" b="1" dirty="0"/>
              <a:t>2- Make up the ball sub to the bottom sub .</a:t>
            </a:r>
          </a:p>
        </p:txBody>
      </p:sp>
      <p:pic>
        <p:nvPicPr>
          <p:cNvPr id="2" name="Picture 2" descr="D:\knockle joint\20180506_IMG_839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5770" y="2509297"/>
            <a:ext cx="5266944" cy="395020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 descr="D:\knockle joint\20180506_IMG_839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1393" y="2509297"/>
            <a:ext cx="5266944" cy="3950208"/>
          </a:xfrm>
          <a:prstGeom prst="rect">
            <a:avLst/>
          </a:prstGeom>
          <a:noFill/>
          <a:extLst>
            <a:ext uri="{909E8E84-426E-40DD-AFC4-6F175D3DCCD1}">
              <a14:hiddenFill xmlns:a14="http://schemas.microsoft.com/office/drawing/2010/main">
                <a:solidFill>
                  <a:srgbClr val="FFFFFF"/>
                </a:solidFill>
              </a14:hiddenFill>
            </a:ext>
          </a:extLst>
        </p:spPr>
      </p:pic>
      <p:sp>
        <p:nvSpPr>
          <p:cNvPr id="8" name="Curved Down Arrow 7"/>
          <p:cNvSpPr/>
          <p:nvPr/>
        </p:nvSpPr>
        <p:spPr>
          <a:xfrm>
            <a:off x="7490012" y="4034118"/>
            <a:ext cx="591670" cy="450283"/>
          </a:xfrm>
          <a:prstGeom prst="curved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ight Arrow 8"/>
          <p:cNvSpPr/>
          <p:nvPr/>
        </p:nvSpPr>
        <p:spPr>
          <a:xfrm>
            <a:off x="1828800" y="4975412"/>
            <a:ext cx="1586753" cy="242047"/>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p:cNvSpPr>
            <a:spLocks noGrp="1"/>
          </p:cNvSpPr>
          <p:nvPr>
            <p:ph type="sldNum" sz="quarter" idx="12"/>
          </p:nvPr>
        </p:nvSpPr>
        <p:spPr/>
        <p:txBody>
          <a:bodyPr/>
          <a:lstStyle/>
          <a:p>
            <a:pPr>
              <a:defRPr/>
            </a:pPr>
            <a:fld id="{534AD8CB-DE8D-4F6F-AB2A-299879B8D2E6}" type="slidenum">
              <a:rPr lang="en-US" altLang="zh-CN" smtClean="0"/>
              <a:pPr>
                <a:defRPr/>
              </a:pPr>
              <a:t>12</a:t>
            </a:fld>
            <a:endParaRPr lang="en-US" altLang="zh-CN"/>
          </a:p>
        </p:txBody>
      </p:sp>
      <p:sp>
        <p:nvSpPr>
          <p:cNvPr id="11" name="Down Arrow 10"/>
          <p:cNvSpPr/>
          <p:nvPr/>
        </p:nvSpPr>
        <p:spPr>
          <a:xfrm>
            <a:off x="8081682" y="3425780"/>
            <a:ext cx="353980" cy="515155"/>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428759" y="2847124"/>
            <a:ext cx="2421229" cy="369332"/>
          </a:xfrm>
          <a:prstGeom prst="rect">
            <a:avLst/>
          </a:prstGeom>
          <a:noFill/>
        </p:spPr>
        <p:txBody>
          <a:bodyPr wrap="square" rtlCol="0">
            <a:spAutoFit/>
          </a:bodyPr>
          <a:lstStyle/>
          <a:p>
            <a:r>
              <a:rPr lang="en-US" b="1" dirty="0"/>
              <a:t>Bottom sub</a:t>
            </a:r>
          </a:p>
        </p:txBody>
      </p:sp>
      <p:sp>
        <p:nvSpPr>
          <p:cNvPr id="14" name="Down Arrow 13"/>
          <p:cNvSpPr/>
          <p:nvPr/>
        </p:nvSpPr>
        <p:spPr>
          <a:xfrm>
            <a:off x="3528811" y="3216456"/>
            <a:ext cx="242397" cy="466901"/>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949242" y="2748783"/>
            <a:ext cx="2215167" cy="400110"/>
          </a:xfrm>
          <a:prstGeom prst="rect">
            <a:avLst/>
          </a:prstGeom>
          <a:noFill/>
        </p:spPr>
        <p:txBody>
          <a:bodyPr wrap="square" rtlCol="0">
            <a:spAutoFit/>
          </a:bodyPr>
          <a:lstStyle/>
          <a:p>
            <a:r>
              <a:rPr lang="en-US" sz="2000" b="1" dirty="0"/>
              <a:t>Ball sub</a:t>
            </a:r>
          </a:p>
        </p:txBody>
      </p:sp>
      <p:pic>
        <p:nvPicPr>
          <p:cNvPr id="16" name="Picture 15"/>
          <p:cNvPicPr>
            <a:picLocks noChangeAspect="1"/>
          </p:cNvPicPr>
          <p:nvPr/>
        </p:nvPicPr>
        <p:blipFill>
          <a:blip r:embed="rId4"/>
          <a:stretch>
            <a:fillRect/>
          </a:stretch>
        </p:blipFill>
        <p:spPr>
          <a:xfrm>
            <a:off x="0" y="0"/>
            <a:ext cx="12191999" cy="1498878"/>
          </a:xfrm>
          <a:prstGeom prst="rect">
            <a:avLst/>
          </a:prstGeom>
        </p:spPr>
      </p:pic>
    </p:spTree>
    <p:extLst>
      <p:ext uri="{BB962C8B-B14F-4D97-AF65-F5344CB8AC3E}">
        <p14:creationId xmlns:p14="http://schemas.microsoft.com/office/powerpoint/2010/main" val="2422127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evron 6"/>
          <p:cNvSpPr>
            <a:spLocks noChangeArrowheads="1"/>
          </p:cNvSpPr>
          <p:nvPr/>
        </p:nvSpPr>
        <p:spPr bwMode="auto">
          <a:xfrm>
            <a:off x="414143" y="1540568"/>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sp>
        <p:nvSpPr>
          <p:cNvPr id="6" name="TextBox 5"/>
          <p:cNvSpPr txBox="1"/>
          <p:nvPr/>
        </p:nvSpPr>
        <p:spPr>
          <a:xfrm>
            <a:off x="-51439" y="2718587"/>
            <a:ext cx="407484" cy="461665"/>
          </a:xfrm>
          <a:prstGeom prst="rect">
            <a:avLst/>
          </a:prstGeom>
          <a:noFill/>
        </p:spPr>
        <p:txBody>
          <a:bodyPr wrap="none" rtlCol="1">
            <a:spAutoFit/>
          </a:bodyPr>
          <a:lstStyle/>
          <a:p>
            <a:r>
              <a:rPr lang="en-US" sz="2400" b="1" dirty="0"/>
              <a:t>A</a:t>
            </a:r>
            <a:endParaRPr lang="fa-IR" sz="2400" b="1" dirty="0"/>
          </a:p>
        </p:txBody>
      </p:sp>
      <p:sp>
        <p:nvSpPr>
          <p:cNvPr id="7" name="TextBox 6"/>
          <p:cNvSpPr txBox="1"/>
          <p:nvPr/>
        </p:nvSpPr>
        <p:spPr>
          <a:xfrm>
            <a:off x="5595613" y="2769588"/>
            <a:ext cx="407484" cy="461665"/>
          </a:xfrm>
          <a:prstGeom prst="rect">
            <a:avLst/>
          </a:prstGeom>
          <a:noFill/>
        </p:spPr>
        <p:txBody>
          <a:bodyPr wrap="none" rtlCol="1">
            <a:spAutoFit/>
          </a:bodyPr>
          <a:lstStyle/>
          <a:p>
            <a:r>
              <a:rPr lang="en-US" sz="2400" b="1" dirty="0"/>
              <a:t>B</a:t>
            </a:r>
            <a:endParaRPr lang="fa-IR" sz="2400" b="1" dirty="0"/>
          </a:p>
        </p:txBody>
      </p:sp>
      <p:sp>
        <p:nvSpPr>
          <p:cNvPr id="5" name="Title 4"/>
          <p:cNvSpPr>
            <a:spLocks noGrp="1"/>
          </p:cNvSpPr>
          <p:nvPr>
            <p:ph type="ctrTitle"/>
          </p:nvPr>
        </p:nvSpPr>
        <p:spPr>
          <a:xfrm>
            <a:off x="833006" y="1462501"/>
            <a:ext cx="6932955" cy="1010243"/>
          </a:xfrm>
        </p:spPr>
        <p:txBody>
          <a:bodyPr/>
          <a:lstStyle/>
          <a:p>
            <a:pPr algn="l"/>
            <a:r>
              <a:rPr lang="en-US" sz="1800" dirty="0"/>
              <a:t>3- Make up the ball retainer to the top sub .</a:t>
            </a:r>
          </a:p>
        </p:txBody>
      </p:sp>
      <p:pic>
        <p:nvPicPr>
          <p:cNvPr id="9" name="Picture 2" descr="D:\knockle joint\20180506_IMG_839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8669" y="2632362"/>
            <a:ext cx="5266944" cy="3950208"/>
          </a:xfrm>
          <a:prstGeom prst="rect">
            <a:avLst/>
          </a:prstGeom>
          <a:noFill/>
          <a:extLst>
            <a:ext uri="{909E8E84-426E-40DD-AFC4-6F175D3DCCD1}">
              <a14:hiddenFill xmlns:a14="http://schemas.microsoft.com/office/drawing/2010/main">
                <a:solidFill>
                  <a:srgbClr val="FFFFFF"/>
                </a:solidFill>
              </a14:hiddenFill>
            </a:ext>
          </a:extLst>
        </p:spPr>
      </p:pic>
      <p:sp>
        <p:nvSpPr>
          <p:cNvPr id="10" name="Right Arrow 9"/>
          <p:cNvSpPr/>
          <p:nvPr/>
        </p:nvSpPr>
        <p:spPr>
          <a:xfrm>
            <a:off x="1790163" y="5215944"/>
            <a:ext cx="1171978" cy="309093"/>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3" descr="D:\knockle joint\20180506_IMG_839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32263" y="2639654"/>
            <a:ext cx="5266944" cy="3950208"/>
          </a:xfrm>
          <a:prstGeom prst="rect">
            <a:avLst/>
          </a:prstGeom>
          <a:noFill/>
          <a:extLst>
            <a:ext uri="{909E8E84-426E-40DD-AFC4-6F175D3DCCD1}">
              <a14:hiddenFill xmlns:a14="http://schemas.microsoft.com/office/drawing/2010/main">
                <a:solidFill>
                  <a:srgbClr val="FFFFFF"/>
                </a:solidFill>
              </a14:hiddenFill>
            </a:ext>
          </a:extLst>
        </p:spPr>
      </p:pic>
      <p:sp>
        <p:nvSpPr>
          <p:cNvPr id="12" name="Curved Down Arrow 11"/>
          <p:cNvSpPr/>
          <p:nvPr/>
        </p:nvSpPr>
        <p:spPr>
          <a:xfrm>
            <a:off x="7360276" y="3979571"/>
            <a:ext cx="734096" cy="515155"/>
          </a:xfrm>
          <a:prstGeom prst="curved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Slide Number Placeholder 1"/>
          <p:cNvSpPr>
            <a:spLocks noGrp="1"/>
          </p:cNvSpPr>
          <p:nvPr>
            <p:ph type="sldNum" sz="quarter" idx="12"/>
          </p:nvPr>
        </p:nvSpPr>
        <p:spPr/>
        <p:txBody>
          <a:bodyPr/>
          <a:lstStyle/>
          <a:p>
            <a:pPr>
              <a:defRPr/>
            </a:pPr>
            <a:fld id="{6EA28DE8-F20E-45D0-B25C-07A4B1E11232}" type="slidenum">
              <a:rPr lang="en-US" altLang="zh-CN" smtClean="0"/>
              <a:pPr>
                <a:defRPr/>
              </a:pPr>
              <a:t>13</a:t>
            </a:fld>
            <a:endParaRPr lang="en-US" altLang="zh-CN"/>
          </a:p>
        </p:txBody>
      </p:sp>
      <p:pic>
        <p:nvPicPr>
          <p:cNvPr id="13" name="Picture 12"/>
          <p:cNvPicPr>
            <a:picLocks noChangeAspect="1"/>
          </p:cNvPicPr>
          <p:nvPr/>
        </p:nvPicPr>
        <p:blipFill>
          <a:blip r:embed="rId4"/>
          <a:stretch>
            <a:fillRect/>
          </a:stretch>
        </p:blipFill>
        <p:spPr>
          <a:xfrm>
            <a:off x="0" y="0"/>
            <a:ext cx="12191999" cy="1378039"/>
          </a:xfrm>
          <a:prstGeom prst="rect">
            <a:avLst/>
          </a:prstGeom>
        </p:spPr>
      </p:pic>
    </p:spTree>
    <p:extLst>
      <p:ext uri="{BB962C8B-B14F-4D97-AF65-F5344CB8AC3E}">
        <p14:creationId xmlns:p14="http://schemas.microsoft.com/office/powerpoint/2010/main" val="1374887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evron 6"/>
          <p:cNvSpPr>
            <a:spLocks noChangeArrowheads="1"/>
          </p:cNvSpPr>
          <p:nvPr/>
        </p:nvSpPr>
        <p:spPr bwMode="auto">
          <a:xfrm>
            <a:off x="439775" y="1539113"/>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sp>
        <p:nvSpPr>
          <p:cNvPr id="6" name="TextBox 5"/>
          <p:cNvSpPr txBox="1"/>
          <p:nvPr/>
        </p:nvSpPr>
        <p:spPr>
          <a:xfrm>
            <a:off x="0" y="2860900"/>
            <a:ext cx="407484" cy="461665"/>
          </a:xfrm>
          <a:prstGeom prst="rect">
            <a:avLst/>
          </a:prstGeom>
          <a:noFill/>
        </p:spPr>
        <p:txBody>
          <a:bodyPr wrap="none" rtlCol="1">
            <a:spAutoFit/>
          </a:bodyPr>
          <a:lstStyle/>
          <a:p>
            <a:r>
              <a:rPr lang="en-US" sz="2400" b="1" dirty="0"/>
              <a:t>A</a:t>
            </a:r>
            <a:endParaRPr lang="fa-IR" sz="2400" b="1" dirty="0"/>
          </a:p>
        </p:txBody>
      </p:sp>
      <p:sp>
        <p:nvSpPr>
          <p:cNvPr id="7" name="TextBox 6"/>
          <p:cNvSpPr txBox="1"/>
          <p:nvPr/>
        </p:nvSpPr>
        <p:spPr>
          <a:xfrm>
            <a:off x="5680230" y="2926185"/>
            <a:ext cx="407484" cy="461665"/>
          </a:xfrm>
          <a:prstGeom prst="rect">
            <a:avLst/>
          </a:prstGeom>
          <a:noFill/>
        </p:spPr>
        <p:txBody>
          <a:bodyPr wrap="none" rtlCol="1">
            <a:spAutoFit/>
          </a:bodyPr>
          <a:lstStyle/>
          <a:p>
            <a:r>
              <a:rPr lang="en-US" sz="2400" b="1" dirty="0"/>
              <a:t>B</a:t>
            </a:r>
            <a:endParaRPr lang="fa-IR" sz="2400" b="1" dirty="0"/>
          </a:p>
        </p:txBody>
      </p:sp>
      <p:sp>
        <p:nvSpPr>
          <p:cNvPr id="5" name="Subtitle 2"/>
          <p:cNvSpPr txBox="1">
            <a:spLocks/>
          </p:cNvSpPr>
          <p:nvPr/>
        </p:nvSpPr>
        <p:spPr bwMode="auto">
          <a:xfrm>
            <a:off x="902278" y="1445499"/>
            <a:ext cx="7662173" cy="695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SimSun" panose="02010600030101010101" pitchFamily="2"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SimSun" panose="02010600030101010101"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SimSun"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SimSun" panose="02010600030101010101" pitchFamily="2"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sz="1800" b="1" dirty="0"/>
              <a:t>4- install the set screws into ball retainer and bottom sub .  </a:t>
            </a:r>
          </a:p>
        </p:txBody>
      </p:sp>
      <p:pic>
        <p:nvPicPr>
          <p:cNvPr id="2" name="Picture 2" descr="D:\knockle joint\20180506_IMG_839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773" y="2734304"/>
            <a:ext cx="5266944" cy="395020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 descr="D:\knockle joint\20180506_IMG_840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7714" y="2786004"/>
            <a:ext cx="5266944" cy="3950208"/>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p:cNvSpPr>
            <a:spLocks noGrp="1"/>
          </p:cNvSpPr>
          <p:nvPr>
            <p:ph type="sldNum" sz="quarter" idx="12"/>
          </p:nvPr>
        </p:nvSpPr>
        <p:spPr/>
        <p:txBody>
          <a:bodyPr/>
          <a:lstStyle/>
          <a:p>
            <a:pPr>
              <a:defRPr/>
            </a:pPr>
            <a:fld id="{534AD8CB-DE8D-4F6F-AB2A-299879B8D2E6}" type="slidenum">
              <a:rPr lang="en-US" altLang="zh-CN" smtClean="0"/>
              <a:pPr>
                <a:defRPr/>
              </a:pPr>
              <a:t>14</a:t>
            </a:fld>
            <a:endParaRPr lang="en-US" altLang="zh-CN"/>
          </a:p>
        </p:txBody>
      </p:sp>
      <p:pic>
        <p:nvPicPr>
          <p:cNvPr id="9" name="Picture 8"/>
          <p:cNvPicPr>
            <a:picLocks noChangeAspect="1"/>
          </p:cNvPicPr>
          <p:nvPr/>
        </p:nvPicPr>
        <p:blipFill>
          <a:blip r:embed="rId4"/>
          <a:stretch>
            <a:fillRect/>
          </a:stretch>
        </p:blipFill>
        <p:spPr>
          <a:xfrm>
            <a:off x="0" y="0"/>
            <a:ext cx="12191999" cy="1445499"/>
          </a:xfrm>
          <a:prstGeom prst="rect">
            <a:avLst/>
          </a:prstGeom>
        </p:spPr>
      </p:pic>
    </p:spTree>
    <p:extLst>
      <p:ext uri="{BB962C8B-B14F-4D97-AF65-F5344CB8AC3E}">
        <p14:creationId xmlns:p14="http://schemas.microsoft.com/office/powerpoint/2010/main" val="2992450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48DEA7-3AB9-43D0-AB6A-F3495915B757}"/>
              </a:ext>
            </a:extLst>
          </p:cNvPr>
          <p:cNvPicPr>
            <a:picLocks noChangeAspect="1"/>
          </p:cNvPicPr>
          <p:nvPr/>
        </p:nvPicPr>
        <p:blipFill>
          <a:blip r:embed="rId2"/>
          <a:stretch>
            <a:fillRect/>
          </a:stretch>
        </p:blipFill>
        <p:spPr>
          <a:xfrm>
            <a:off x="0" y="0"/>
            <a:ext cx="12191999" cy="1498878"/>
          </a:xfrm>
          <a:prstGeom prst="rect">
            <a:avLst/>
          </a:prstGeom>
        </p:spPr>
      </p:pic>
      <p:sp>
        <p:nvSpPr>
          <p:cNvPr id="2" name="Rectangle 1">
            <a:extLst>
              <a:ext uri="{FF2B5EF4-FFF2-40B4-BE49-F238E27FC236}">
                <a16:creationId xmlns:a16="http://schemas.microsoft.com/office/drawing/2014/main" id="{30A43A93-CEEA-4A55-8390-0345A339646A}"/>
              </a:ext>
            </a:extLst>
          </p:cNvPr>
          <p:cNvSpPr/>
          <p:nvPr/>
        </p:nvSpPr>
        <p:spPr>
          <a:xfrm>
            <a:off x="4417430" y="3429000"/>
            <a:ext cx="3357137" cy="830997"/>
          </a:xfrm>
          <a:prstGeom prst="rect">
            <a:avLst/>
          </a:prstGeom>
        </p:spPr>
        <p:txBody>
          <a:bodyPr wrap="none">
            <a:spAutoFit/>
          </a:bodyPr>
          <a:lstStyle/>
          <a:p>
            <a:r>
              <a:rPr lang="en-US" sz="4800" b="1" dirty="0"/>
              <a:t>Well Done!</a:t>
            </a:r>
          </a:p>
        </p:txBody>
      </p:sp>
    </p:spTree>
    <p:extLst>
      <p:ext uri="{BB962C8B-B14F-4D97-AF65-F5344CB8AC3E}">
        <p14:creationId xmlns:p14="http://schemas.microsoft.com/office/powerpoint/2010/main" val="1845607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knockle joint\20180506_IMG_837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54558" y="1733722"/>
            <a:ext cx="8216721" cy="454511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pPr>
              <a:defRPr/>
            </a:pPr>
            <a:fld id="{534AD8CB-DE8D-4F6F-AB2A-299879B8D2E6}" type="slidenum">
              <a:rPr lang="en-US" altLang="zh-CN" smtClean="0"/>
              <a:pPr>
                <a:defRPr/>
              </a:pPr>
              <a:t>2</a:t>
            </a:fld>
            <a:endParaRPr lang="en-US" altLang="zh-CN"/>
          </a:p>
        </p:txBody>
      </p:sp>
      <p:pic>
        <p:nvPicPr>
          <p:cNvPr id="4" name="Picture 3"/>
          <p:cNvPicPr>
            <a:picLocks noChangeAspect="1"/>
          </p:cNvPicPr>
          <p:nvPr/>
        </p:nvPicPr>
        <p:blipFill>
          <a:blip r:embed="rId3"/>
          <a:stretch>
            <a:fillRect/>
          </a:stretch>
        </p:blipFill>
        <p:spPr>
          <a:xfrm>
            <a:off x="0" y="0"/>
            <a:ext cx="12191999" cy="1498878"/>
          </a:xfrm>
          <a:prstGeom prst="rect">
            <a:avLst/>
          </a:prstGeom>
        </p:spPr>
      </p:pic>
    </p:spTree>
    <p:extLst>
      <p:ext uri="{BB962C8B-B14F-4D97-AF65-F5344CB8AC3E}">
        <p14:creationId xmlns:p14="http://schemas.microsoft.com/office/powerpoint/2010/main" val="843570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
          <p:cNvSpPr>
            <a:spLocks noChangeArrowheads="1"/>
          </p:cNvSpPr>
          <p:nvPr/>
        </p:nvSpPr>
        <p:spPr bwMode="hidden">
          <a:xfrm>
            <a:off x="1992313" y="1773238"/>
            <a:ext cx="8189912" cy="341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algn="ctr" eaLnBrk="1" hangingPunct="1">
              <a:spcBef>
                <a:spcPct val="0"/>
              </a:spcBef>
              <a:buFontTx/>
              <a:buNone/>
            </a:pPr>
            <a:endParaRPr kumimoji="1" lang="en-US" altLang="zh-CN" b="1" dirty="0"/>
          </a:p>
          <a:p>
            <a:pPr algn="ctr" eaLnBrk="1" hangingPunct="1">
              <a:spcBef>
                <a:spcPct val="0"/>
              </a:spcBef>
              <a:buFontTx/>
              <a:buNone/>
            </a:pPr>
            <a:r>
              <a:rPr kumimoji="1" lang="en-US" altLang="zh-CN" b="1" dirty="0"/>
              <a:t>CONTENT</a:t>
            </a:r>
          </a:p>
          <a:p>
            <a:pPr algn="ctr" eaLnBrk="1" hangingPunct="1">
              <a:spcBef>
                <a:spcPct val="0"/>
              </a:spcBef>
              <a:buFontTx/>
              <a:buNone/>
            </a:pPr>
            <a:endParaRPr kumimoji="1" lang="en-US" altLang="zh-CN" sz="2400" b="1" dirty="0"/>
          </a:p>
          <a:p>
            <a:pPr>
              <a:spcBef>
                <a:spcPct val="0"/>
              </a:spcBef>
              <a:buFont typeface="Wingdings" panose="05000000000000000000" pitchFamily="2" charset="2"/>
              <a:buChar char="u"/>
            </a:pPr>
            <a:r>
              <a:rPr kumimoji="1" lang="en-US" altLang="en-US" sz="2400" b="1" dirty="0"/>
              <a:t>Introduction</a:t>
            </a:r>
            <a:r>
              <a:rPr kumimoji="1" lang="en-US" altLang="zh-CN" sz="2400" b="1" dirty="0"/>
              <a:t> of </a:t>
            </a:r>
            <a:r>
              <a:rPr lang="en-US" sz="2000" b="1" dirty="0"/>
              <a:t>Tool</a:t>
            </a:r>
            <a:endParaRPr lang="en-US" altLang="zh-CN" sz="2000" b="1" dirty="0"/>
          </a:p>
          <a:p>
            <a:pPr eaLnBrk="1" hangingPunct="1">
              <a:spcBef>
                <a:spcPct val="0"/>
              </a:spcBef>
              <a:buFont typeface="Wingdings" panose="05000000000000000000" pitchFamily="2" charset="2"/>
              <a:buChar char="u"/>
            </a:pPr>
            <a:r>
              <a:rPr kumimoji="1" lang="en-US" altLang="zh-CN" sz="2400" b="1" dirty="0"/>
              <a:t>Disassembly</a:t>
            </a:r>
          </a:p>
          <a:p>
            <a:pPr eaLnBrk="1" hangingPunct="1">
              <a:spcBef>
                <a:spcPct val="0"/>
              </a:spcBef>
              <a:buFont typeface="Wingdings" panose="05000000000000000000" pitchFamily="2" charset="2"/>
              <a:buChar char="u"/>
            </a:pPr>
            <a:r>
              <a:rPr kumimoji="1" lang="en-US" altLang="zh-CN" sz="2400" b="1" dirty="0"/>
              <a:t>Assembly</a:t>
            </a:r>
          </a:p>
          <a:p>
            <a:pPr eaLnBrk="1" hangingPunct="1">
              <a:spcBef>
                <a:spcPct val="0"/>
              </a:spcBef>
              <a:buFontTx/>
              <a:buNone/>
            </a:pPr>
            <a:endParaRPr kumimoji="1" lang="en-US" altLang="zh-CN" sz="2800" b="1" dirty="0"/>
          </a:p>
          <a:p>
            <a:pPr eaLnBrk="1" hangingPunct="1">
              <a:spcBef>
                <a:spcPct val="0"/>
              </a:spcBef>
              <a:buFontTx/>
              <a:buNone/>
            </a:pPr>
            <a:endParaRPr kumimoji="1" lang="en-US" altLang="zh-CN" sz="2800" b="1" dirty="0"/>
          </a:p>
        </p:txBody>
      </p:sp>
      <p:sp>
        <p:nvSpPr>
          <p:cNvPr id="2" name="Slide Number Placeholder 1"/>
          <p:cNvSpPr>
            <a:spLocks noGrp="1"/>
          </p:cNvSpPr>
          <p:nvPr>
            <p:ph type="sldNum" sz="quarter" idx="12"/>
          </p:nvPr>
        </p:nvSpPr>
        <p:spPr/>
        <p:txBody>
          <a:bodyPr/>
          <a:lstStyle/>
          <a:p>
            <a:pPr>
              <a:defRPr/>
            </a:pPr>
            <a:fld id="{534AD8CB-DE8D-4F6F-AB2A-299879B8D2E6}" type="slidenum">
              <a:rPr lang="en-US" altLang="zh-CN" smtClean="0"/>
              <a:pPr>
                <a:defRPr/>
              </a:pPr>
              <a:t>3</a:t>
            </a:fld>
            <a:endParaRPr lang="en-US" altLang="zh-CN"/>
          </a:p>
        </p:txBody>
      </p:sp>
      <p:pic>
        <p:nvPicPr>
          <p:cNvPr id="4" name="Picture 3"/>
          <p:cNvPicPr>
            <a:picLocks noChangeAspect="1"/>
          </p:cNvPicPr>
          <p:nvPr/>
        </p:nvPicPr>
        <p:blipFill>
          <a:blip r:embed="rId2"/>
          <a:stretch>
            <a:fillRect/>
          </a:stretch>
        </p:blipFill>
        <p:spPr>
          <a:xfrm>
            <a:off x="0" y="0"/>
            <a:ext cx="12191999" cy="1498878"/>
          </a:xfrm>
          <a:prstGeom prst="rect">
            <a:avLst/>
          </a:prstGeom>
        </p:spPr>
      </p:pic>
    </p:spTree>
    <p:extLst>
      <p:ext uri="{BB962C8B-B14F-4D97-AF65-F5344CB8AC3E}">
        <p14:creationId xmlns:p14="http://schemas.microsoft.com/office/powerpoint/2010/main" val="1741347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ChangeArrowheads="1"/>
          </p:cNvSpPr>
          <p:nvPr/>
        </p:nvSpPr>
        <p:spPr bwMode="auto">
          <a:xfrm>
            <a:off x="1754188" y="1389063"/>
            <a:ext cx="2362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r>
              <a:rPr kumimoji="1" lang="en-US" altLang="en-US" sz="2400" b="1" dirty="0"/>
              <a:t>Introduction:</a:t>
            </a:r>
          </a:p>
        </p:txBody>
      </p:sp>
      <p:sp>
        <p:nvSpPr>
          <p:cNvPr id="7171" name="Chevron 4"/>
          <p:cNvSpPr>
            <a:spLocks noChangeArrowheads="1"/>
          </p:cNvSpPr>
          <p:nvPr/>
        </p:nvSpPr>
        <p:spPr bwMode="auto">
          <a:xfrm>
            <a:off x="1296988" y="1983257"/>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sp>
        <p:nvSpPr>
          <p:cNvPr id="2" name="Title 1"/>
          <p:cNvSpPr>
            <a:spLocks noGrp="1"/>
          </p:cNvSpPr>
          <p:nvPr>
            <p:ph type="ctrTitle"/>
          </p:nvPr>
        </p:nvSpPr>
        <p:spPr>
          <a:xfrm>
            <a:off x="1919467" y="2148357"/>
            <a:ext cx="9371012" cy="4472502"/>
          </a:xfrm>
        </p:spPr>
        <p:txBody>
          <a:bodyPr/>
          <a:lstStyle/>
          <a:p>
            <a:pPr algn="l"/>
            <a:r>
              <a:rPr lang="en-US" sz="2400" dirty="0"/>
              <a:t>The Thru-Tubing Single and Double pivot Knuckle joint are used in fishing operations in deviated wellbores , or in any situation requiring centralization of the catch tool in the casing . The Knuckle joints are used in conjunction with a Thru-Tubing hydraulic or mechanical centralizer in order to allow centralization of the catch tool without having to overcome the weight of the work string against  the bottom side of the casing . The hydraulic or mechanical centralizer therefore only has to support the weight of itself and the catch tool run below . </a:t>
            </a:r>
          </a:p>
        </p:txBody>
      </p:sp>
      <p:sp>
        <p:nvSpPr>
          <p:cNvPr id="3" name="Slide Number Placeholder 2"/>
          <p:cNvSpPr>
            <a:spLocks noGrp="1"/>
          </p:cNvSpPr>
          <p:nvPr>
            <p:ph type="sldNum" sz="quarter" idx="12"/>
          </p:nvPr>
        </p:nvSpPr>
        <p:spPr/>
        <p:txBody>
          <a:bodyPr/>
          <a:lstStyle/>
          <a:p>
            <a:pPr>
              <a:defRPr/>
            </a:pPr>
            <a:fld id="{6EA28DE8-F20E-45D0-B25C-07A4B1E11232}" type="slidenum">
              <a:rPr lang="en-US" altLang="zh-CN" smtClean="0"/>
              <a:pPr>
                <a:defRPr/>
              </a:pPr>
              <a:t>4</a:t>
            </a:fld>
            <a:endParaRPr lang="en-US" altLang="zh-CN"/>
          </a:p>
        </p:txBody>
      </p:sp>
      <p:pic>
        <p:nvPicPr>
          <p:cNvPr id="6" name="Picture 5"/>
          <p:cNvPicPr>
            <a:picLocks noChangeAspect="1"/>
          </p:cNvPicPr>
          <p:nvPr/>
        </p:nvPicPr>
        <p:blipFill>
          <a:blip r:embed="rId2"/>
          <a:stretch>
            <a:fillRect/>
          </a:stretch>
        </p:blipFill>
        <p:spPr>
          <a:xfrm>
            <a:off x="0" y="0"/>
            <a:ext cx="12191999" cy="1389063"/>
          </a:xfrm>
          <a:prstGeom prst="rect">
            <a:avLst/>
          </a:prstGeom>
        </p:spPr>
      </p:pic>
    </p:spTree>
    <p:extLst>
      <p:ext uri="{BB962C8B-B14F-4D97-AF65-F5344CB8AC3E}">
        <p14:creationId xmlns:p14="http://schemas.microsoft.com/office/powerpoint/2010/main" val="431414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Box 3"/>
          <p:cNvSpPr txBox="1">
            <a:spLocks noChangeArrowheads="1"/>
          </p:cNvSpPr>
          <p:nvPr/>
        </p:nvSpPr>
        <p:spPr bwMode="auto">
          <a:xfrm>
            <a:off x="1559746" y="1470409"/>
            <a:ext cx="54102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fontAlgn="base">
              <a:spcBef>
                <a:spcPct val="0"/>
              </a:spcBef>
              <a:spcAft>
                <a:spcPct val="0"/>
              </a:spcAft>
              <a:buNone/>
            </a:pPr>
            <a:r>
              <a:rPr lang="en-US" altLang="en-US" sz="2400" b="1" dirty="0">
                <a:solidFill>
                  <a:srgbClr val="000000"/>
                </a:solidFill>
              </a:rPr>
              <a:t>Required hand tools</a:t>
            </a:r>
          </a:p>
          <a:p>
            <a:pPr fontAlgn="base">
              <a:spcBef>
                <a:spcPct val="0"/>
              </a:spcBef>
              <a:spcAft>
                <a:spcPct val="0"/>
              </a:spcAft>
              <a:buNone/>
            </a:pPr>
            <a:endParaRPr lang="en-US" altLang="en-US" sz="2400" b="1" dirty="0">
              <a:solidFill>
                <a:srgbClr val="000000"/>
              </a:solidFill>
            </a:endParaRPr>
          </a:p>
        </p:txBody>
      </p:sp>
      <p:sp>
        <p:nvSpPr>
          <p:cNvPr id="8195" name="Chevron 1"/>
          <p:cNvSpPr>
            <a:spLocks noChangeArrowheads="1"/>
          </p:cNvSpPr>
          <p:nvPr/>
        </p:nvSpPr>
        <p:spPr bwMode="auto">
          <a:xfrm>
            <a:off x="1071170" y="1622015"/>
            <a:ext cx="381000" cy="263525"/>
          </a:xfrm>
          <a:prstGeom prst="chevron">
            <a:avLst>
              <a:gd name="adj" fmla="val 49846"/>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fontAlgn="base">
              <a:spcBef>
                <a:spcPct val="0"/>
              </a:spcBef>
              <a:spcAft>
                <a:spcPct val="0"/>
              </a:spcAft>
              <a:buNone/>
            </a:pPr>
            <a:endParaRPr lang="en-US" altLang="en-US" sz="2400" b="1">
              <a:solidFill>
                <a:srgbClr val="000000"/>
              </a:solidFill>
            </a:endParaRPr>
          </a:p>
        </p:txBody>
      </p:sp>
      <p:sp>
        <p:nvSpPr>
          <p:cNvPr id="2" name="TextBox 1"/>
          <p:cNvSpPr txBox="1"/>
          <p:nvPr/>
        </p:nvSpPr>
        <p:spPr>
          <a:xfrm>
            <a:off x="1452170" y="2300671"/>
            <a:ext cx="2936950" cy="646331"/>
          </a:xfrm>
          <a:prstGeom prst="rect">
            <a:avLst/>
          </a:prstGeom>
          <a:noFill/>
        </p:spPr>
        <p:txBody>
          <a:bodyPr wrap="square" rtlCol="1">
            <a:spAutoFit/>
          </a:bodyPr>
          <a:lstStyle/>
          <a:p>
            <a:pPr marL="171450" indent="-171450">
              <a:buFontTx/>
              <a:buChar char="-"/>
            </a:pPr>
            <a:r>
              <a:rPr lang="en-US" b="1" dirty="0"/>
              <a:t>Pipe Wrench</a:t>
            </a:r>
          </a:p>
          <a:p>
            <a:pPr marL="171450" indent="-171450">
              <a:buFontTx/>
              <a:buChar char="-"/>
            </a:pPr>
            <a:r>
              <a:rPr lang="en-US" b="1" dirty="0"/>
              <a:t>Allen key </a:t>
            </a:r>
          </a:p>
        </p:txBody>
      </p:sp>
      <p:pic>
        <p:nvPicPr>
          <p:cNvPr id="3" name="Picture 2" descr="D:\knockle joint\20180507_IMG_841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78141" y="1753777"/>
            <a:ext cx="6219661" cy="466474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pPr>
              <a:defRPr/>
            </a:pPr>
            <a:fld id="{534AD8CB-DE8D-4F6F-AB2A-299879B8D2E6}" type="slidenum">
              <a:rPr lang="en-US" altLang="zh-CN" smtClean="0"/>
              <a:pPr>
                <a:defRPr/>
              </a:pPr>
              <a:t>5</a:t>
            </a:fld>
            <a:endParaRPr lang="en-US" altLang="zh-CN"/>
          </a:p>
        </p:txBody>
      </p:sp>
      <p:pic>
        <p:nvPicPr>
          <p:cNvPr id="7" name="Picture 6"/>
          <p:cNvPicPr>
            <a:picLocks noChangeAspect="1"/>
          </p:cNvPicPr>
          <p:nvPr/>
        </p:nvPicPr>
        <p:blipFill>
          <a:blip r:embed="rId3"/>
          <a:stretch>
            <a:fillRect/>
          </a:stretch>
        </p:blipFill>
        <p:spPr>
          <a:xfrm>
            <a:off x="0" y="0"/>
            <a:ext cx="12191999" cy="1498878"/>
          </a:xfrm>
          <a:prstGeom prst="rect">
            <a:avLst/>
          </a:prstGeom>
        </p:spPr>
      </p:pic>
    </p:spTree>
    <p:extLst>
      <p:ext uri="{BB962C8B-B14F-4D97-AF65-F5344CB8AC3E}">
        <p14:creationId xmlns:p14="http://schemas.microsoft.com/office/powerpoint/2010/main" val="382417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0998" y="1409250"/>
            <a:ext cx="3044415" cy="584775"/>
          </a:xfrm>
          <a:prstGeom prst="rect">
            <a:avLst/>
          </a:prstGeom>
          <a:noFill/>
        </p:spPr>
        <p:txBody>
          <a:bodyPr wrap="square" rtlCol="1">
            <a:spAutoFit/>
          </a:bodyPr>
          <a:lstStyle/>
          <a:p>
            <a:r>
              <a:rPr lang="en-US" sz="3200" b="1" dirty="0"/>
              <a:t>Disassembly</a:t>
            </a:r>
            <a:endParaRPr lang="fa-IR" sz="3200" b="1" dirty="0"/>
          </a:p>
        </p:txBody>
      </p:sp>
      <p:sp>
        <p:nvSpPr>
          <p:cNvPr id="3" name="Chevron 6"/>
          <p:cNvSpPr>
            <a:spLocks noChangeArrowheads="1"/>
          </p:cNvSpPr>
          <p:nvPr/>
        </p:nvSpPr>
        <p:spPr bwMode="auto">
          <a:xfrm>
            <a:off x="36468" y="1984439"/>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pic>
        <p:nvPicPr>
          <p:cNvPr id="3075" name="Picture 3" descr="D:\inflation valve\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21738" y="-7935913"/>
            <a:ext cx="5266944" cy="395020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type="subTitle" idx="1"/>
          </p:nvPr>
        </p:nvSpPr>
        <p:spPr>
          <a:xfrm>
            <a:off x="581942" y="1984438"/>
            <a:ext cx="5791964" cy="1269749"/>
          </a:xfrm>
        </p:spPr>
        <p:txBody>
          <a:bodyPr/>
          <a:lstStyle/>
          <a:p>
            <a:pPr algn="l"/>
            <a:r>
              <a:rPr lang="en-US" sz="1800" b="1" dirty="0"/>
              <a:t>1- Remove the Set screws from the ball retainer and bottom sub . </a:t>
            </a:r>
          </a:p>
        </p:txBody>
      </p:sp>
      <p:pic>
        <p:nvPicPr>
          <p:cNvPr id="3074" name="Picture 2" descr="D:\knockle joint\20180506_IMG_837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3952" y="2902913"/>
            <a:ext cx="5165342" cy="386401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D:\knockle joint\20180506_IMG_840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45367" y="2873768"/>
            <a:ext cx="5157216" cy="386791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6468" y="3184770"/>
            <a:ext cx="407484" cy="461665"/>
          </a:xfrm>
          <a:prstGeom prst="rect">
            <a:avLst/>
          </a:prstGeom>
          <a:noFill/>
        </p:spPr>
        <p:txBody>
          <a:bodyPr wrap="none" rtlCol="1">
            <a:spAutoFit/>
          </a:bodyPr>
          <a:lstStyle/>
          <a:p>
            <a:r>
              <a:rPr lang="en-US" sz="2400" b="1" dirty="0"/>
              <a:t>A</a:t>
            </a:r>
            <a:endParaRPr lang="fa-IR" sz="2400" b="1" dirty="0"/>
          </a:p>
        </p:txBody>
      </p:sp>
      <p:sp>
        <p:nvSpPr>
          <p:cNvPr id="15" name="TextBox 14"/>
          <p:cNvSpPr txBox="1"/>
          <p:nvPr/>
        </p:nvSpPr>
        <p:spPr>
          <a:xfrm>
            <a:off x="5737884" y="3229627"/>
            <a:ext cx="407483" cy="461665"/>
          </a:xfrm>
          <a:prstGeom prst="rect">
            <a:avLst/>
          </a:prstGeom>
          <a:noFill/>
        </p:spPr>
        <p:txBody>
          <a:bodyPr wrap="none" rtlCol="1">
            <a:spAutoFit/>
          </a:bodyPr>
          <a:lstStyle/>
          <a:p>
            <a:r>
              <a:rPr lang="en-US" sz="2400" b="1" dirty="0"/>
              <a:t>B</a:t>
            </a:r>
            <a:endParaRPr lang="fa-IR" sz="2400" b="1" dirty="0"/>
          </a:p>
        </p:txBody>
      </p:sp>
      <p:sp>
        <p:nvSpPr>
          <p:cNvPr id="6" name="Slide Number Placeholder 5"/>
          <p:cNvSpPr>
            <a:spLocks noGrp="1"/>
          </p:cNvSpPr>
          <p:nvPr>
            <p:ph type="sldNum" sz="quarter" idx="12"/>
          </p:nvPr>
        </p:nvSpPr>
        <p:spPr/>
        <p:txBody>
          <a:bodyPr/>
          <a:lstStyle/>
          <a:p>
            <a:pPr>
              <a:defRPr/>
            </a:pPr>
            <a:fld id="{6EA28DE8-F20E-45D0-B25C-07A4B1E11232}" type="slidenum">
              <a:rPr lang="en-US" altLang="zh-CN" smtClean="0"/>
              <a:pPr>
                <a:defRPr/>
              </a:pPr>
              <a:t>6</a:t>
            </a:fld>
            <a:endParaRPr lang="en-US" altLang="zh-CN"/>
          </a:p>
        </p:txBody>
      </p:sp>
      <p:sp>
        <p:nvSpPr>
          <p:cNvPr id="7" name="Right Arrow 6"/>
          <p:cNvSpPr/>
          <p:nvPr/>
        </p:nvSpPr>
        <p:spPr>
          <a:xfrm rot="15431070">
            <a:off x="7110644" y="4958404"/>
            <a:ext cx="975029" cy="27349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938682" y="5713349"/>
            <a:ext cx="2326341" cy="400110"/>
          </a:xfrm>
          <a:prstGeom prst="rect">
            <a:avLst/>
          </a:prstGeom>
          <a:noFill/>
        </p:spPr>
        <p:txBody>
          <a:bodyPr wrap="square" rtlCol="0">
            <a:spAutoFit/>
          </a:bodyPr>
          <a:lstStyle/>
          <a:p>
            <a:r>
              <a:rPr lang="en-US" sz="2000" b="1" dirty="0"/>
              <a:t>Top sub </a:t>
            </a:r>
          </a:p>
        </p:txBody>
      </p:sp>
      <p:sp>
        <p:nvSpPr>
          <p:cNvPr id="9" name="Right Arrow 8"/>
          <p:cNvSpPr/>
          <p:nvPr/>
        </p:nvSpPr>
        <p:spPr>
          <a:xfrm rot="15949422">
            <a:off x="1600201" y="5386273"/>
            <a:ext cx="847164" cy="195135"/>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519518" y="5962239"/>
            <a:ext cx="2447365" cy="400110"/>
          </a:xfrm>
          <a:prstGeom prst="rect">
            <a:avLst/>
          </a:prstGeom>
          <a:noFill/>
        </p:spPr>
        <p:txBody>
          <a:bodyPr wrap="square" rtlCol="0">
            <a:spAutoFit/>
          </a:bodyPr>
          <a:lstStyle/>
          <a:p>
            <a:r>
              <a:rPr lang="en-US" sz="2000" b="1" dirty="0"/>
              <a:t>Bottom sub </a:t>
            </a:r>
          </a:p>
        </p:txBody>
      </p:sp>
      <p:pic>
        <p:nvPicPr>
          <p:cNvPr id="16" name="Picture 15"/>
          <p:cNvPicPr>
            <a:picLocks noChangeAspect="1"/>
          </p:cNvPicPr>
          <p:nvPr/>
        </p:nvPicPr>
        <p:blipFill>
          <a:blip r:embed="rId5"/>
          <a:stretch>
            <a:fillRect/>
          </a:stretch>
        </p:blipFill>
        <p:spPr>
          <a:xfrm>
            <a:off x="0" y="0"/>
            <a:ext cx="12191999" cy="1409250"/>
          </a:xfrm>
          <a:prstGeom prst="rect">
            <a:avLst/>
          </a:prstGeom>
        </p:spPr>
      </p:pic>
    </p:spTree>
    <p:extLst>
      <p:ext uri="{BB962C8B-B14F-4D97-AF65-F5344CB8AC3E}">
        <p14:creationId xmlns:p14="http://schemas.microsoft.com/office/powerpoint/2010/main" val="726856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evron 6"/>
          <p:cNvSpPr>
            <a:spLocks noChangeArrowheads="1"/>
          </p:cNvSpPr>
          <p:nvPr/>
        </p:nvSpPr>
        <p:spPr bwMode="auto">
          <a:xfrm>
            <a:off x="738262" y="1627954"/>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sp>
        <p:nvSpPr>
          <p:cNvPr id="2" name="Title 1"/>
          <p:cNvSpPr>
            <a:spLocks noGrp="1"/>
          </p:cNvSpPr>
          <p:nvPr>
            <p:ph type="ctrTitle"/>
          </p:nvPr>
        </p:nvSpPr>
        <p:spPr>
          <a:xfrm>
            <a:off x="1253353" y="1557403"/>
            <a:ext cx="8702016" cy="471302"/>
          </a:xfrm>
        </p:spPr>
        <p:txBody>
          <a:bodyPr/>
          <a:lstStyle/>
          <a:p>
            <a:pPr algn="l"/>
            <a:r>
              <a:rPr lang="en-US" sz="1800" b="1" dirty="0"/>
              <a:t>2-Unscrew the Ball retainer from the top sub .</a:t>
            </a:r>
          </a:p>
        </p:txBody>
      </p:sp>
      <p:sp>
        <p:nvSpPr>
          <p:cNvPr id="9" name="TextBox 8"/>
          <p:cNvSpPr txBox="1"/>
          <p:nvPr/>
        </p:nvSpPr>
        <p:spPr>
          <a:xfrm>
            <a:off x="0" y="2887183"/>
            <a:ext cx="407484" cy="461665"/>
          </a:xfrm>
          <a:prstGeom prst="rect">
            <a:avLst/>
          </a:prstGeom>
          <a:noFill/>
        </p:spPr>
        <p:txBody>
          <a:bodyPr wrap="none" rtlCol="1">
            <a:spAutoFit/>
          </a:bodyPr>
          <a:lstStyle/>
          <a:p>
            <a:r>
              <a:rPr lang="en-US" sz="2400" b="1" dirty="0"/>
              <a:t>A</a:t>
            </a:r>
            <a:endParaRPr lang="fa-IR" sz="2400" b="1" dirty="0"/>
          </a:p>
        </p:txBody>
      </p:sp>
      <p:sp>
        <p:nvSpPr>
          <p:cNvPr id="10" name="TextBox 9"/>
          <p:cNvSpPr txBox="1"/>
          <p:nvPr/>
        </p:nvSpPr>
        <p:spPr>
          <a:xfrm>
            <a:off x="5741701" y="2889498"/>
            <a:ext cx="407484" cy="461665"/>
          </a:xfrm>
          <a:prstGeom prst="rect">
            <a:avLst/>
          </a:prstGeom>
          <a:noFill/>
        </p:spPr>
        <p:txBody>
          <a:bodyPr wrap="none" rtlCol="1">
            <a:spAutoFit/>
          </a:bodyPr>
          <a:lstStyle/>
          <a:p>
            <a:r>
              <a:rPr lang="en-US" sz="2400" b="1" dirty="0"/>
              <a:t>B</a:t>
            </a:r>
            <a:endParaRPr lang="fa-IR" sz="2400" b="1" dirty="0"/>
          </a:p>
        </p:txBody>
      </p:sp>
      <p:pic>
        <p:nvPicPr>
          <p:cNvPr id="3" name="Picture 2" descr="D:\knockle joint\20180506_IMG_838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484" y="2588726"/>
            <a:ext cx="5266944" cy="395020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D:\knockle joint\20180506_IMG_838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59767" y="2601605"/>
            <a:ext cx="5266944" cy="3950208"/>
          </a:xfrm>
          <a:prstGeom prst="rect">
            <a:avLst/>
          </a:prstGeom>
          <a:noFill/>
          <a:extLst>
            <a:ext uri="{909E8E84-426E-40DD-AFC4-6F175D3DCCD1}">
              <a14:hiddenFill xmlns:a14="http://schemas.microsoft.com/office/drawing/2010/main">
                <a:solidFill>
                  <a:srgbClr val="FFFFFF"/>
                </a:solidFill>
              </a14:hiddenFill>
            </a:ext>
          </a:extLst>
        </p:spPr>
      </p:pic>
      <p:sp>
        <p:nvSpPr>
          <p:cNvPr id="12" name="Right Arrow 11"/>
          <p:cNvSpPr/>
          <p:nvPr/>
        </p:nvSpPr>
        <p:spPr>
          <a:xfrm rot="10800000">
            <a:off x="7572777" y="5151549"/>
            <a:ext cx="1120462" cy="296214"/>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18013078">
            <a:off x="1804105" y="5247271"/>
            <a:ext cx="935383" cy="294493"/>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304748" y="5872766"/>
            <a:ext cx="1916932" cy="400110"/>
          </a:xfrm>
          <a:prstGeom prst="rect">
            <a:avLst/>
          </a:prstGeom>
          <a:noFill/>
        </p:spPr>
        <p:txBody>
          <a:bodyPr wrap="square" rtlCol="0">
            <a:spAutoFit/>
          </a:bodyPr>
          <a:lstStyle/>
          <a:p>
            <a:r>
              <a:rPr lang="en-US" sz="2000" b="1" dirty="0"/>
              <a:t>Top sub </a:t>
            </a:r>
          </a:p>
        </p:txBody>
      </p:sp>
      <p:sp>
        <p:nvSpPr>
          <p:cNvPr id="15" name="Right Arrow 14"/>
          <p:cNvSpPr/>
          <p:nvPr/>
        </p:nvSpPr>
        <p:spPr>
          <a:xfrm rot="6331705">
            <a:off x="3889124" y="3743700"/>
            <a:ext cx="1043188" cy="23083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4159875" y="3012340"/>
            <a:ext cx="1403797" cy="307777"/>
          </a:xfrm>
          <a:prstGeom prst="rect">
            <a:avLst/>
          </a:prstGeom>
          <a:noFill/>
        </p:spPr>
        <p:txBody>
          <a:bodyPr wrap="square" rtlCol="0">
            <a:spAutoFit/>
          </a:bodyPr>
          <a:lstStyle/>
          <a:p>
            <a:r>
              <a:rPr lang="en-US" sz="1400" b="1" dirty="0"/>
              <a:t>Ball sub</a:t>
            </a:r>
          </a:p>
        </p:txBody>
      </p:sp>
      <p:sp>
        <p:nvSpPr>
          <p:cNvPr id="20" name="Curved Up Arrow 19"/>
          <p:cNvSpPr/>
          <p:nvPr/>
        </p:nvSpPr>
        <p:spPr>
          <a:xfrm>
            <a:off x="1530793" y="4392570"/>
            <a:ext cx="717235" cy="660331"/>
          </a:xfrm>
          <a:prstGeom prst="curvedUp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ight Arrow 20"/>
          <p:cNvSpPr/>
          <p:nvPr/>
        </p:nvSpPr>
        <p:spPr>
          <a:xfrm rot="14705469">
            <a:off x="3170137" y="5272167"/>
            <a:ext cx="1491861" cy="244698"/>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3771907" y="6072821"/>
            <a:ext cx="2148810" cy="369332"/>
          </a:xfrm>
          <a:prstGeom prst="rect">
            <a:avLst/>
          </a:prstGeom>
          <a:noFill/>
        </p:spPr>
        <p:txBody>
          <a:bodyPr wrap="square" rtlCol="0">
            <a:spAutoFit/>
          </a:bodyPr>
          <a:lstStyle/>
          <a:p>
            <a:r>
              <a:rPr lang="en-US" b="1" dirty="0"/>
              <a:t>Ball retainer</a:t>
            </a:r>
          </a:p>
        </p:txBody>
      </p:sp>
      <p:sp>
        <p:nvSpPr>
          <p:cNvPr id="5" name="Slide Number Placeholder 4"/>
          <p:cNvSpPr>
            <a:spLocks noGrp="1"/>
          </p:cNvSpPr>
          <p:nvPr>
            <p:ph type="sldNum" sz="quarter" idx="12"/>
          </p:nvPr>
        </p:nvSpPr>
        <p:spPr/>
        <p:txBody>
          <a:bodyPr/>
          <a:lstStyle/>
          <a:p>
            <a:pPr>
              <a:defRPr/>
            </a:pPr>
            <a:fld id="{6EA28DE8-F20E-45D0-B25C-07A4B1E11232}" type="slidenum">
              <a:rPr lang="en-US" altLang="zh-CN" smtClean="0"/>
              <a:pPr>
                <a:defRPr/>
              </a:pPr>
              <a:t>7</a:t>
            </a:fld>
            <a:endParaRPr lang="en-US" altLang="zh-CN"/>
          </a:p>
        </p:txBody>
      </p:sp>
      <p:pic>
        <p:nvPicPr>
          <p:cNvPr id="17" name="Picture 16"/>
          <p:cNvPicPr>
            <a:picLocks noChangeAspect="1"/>
          </p:cNvPicPr>
          <p:nvPr/>
        </p:nvPicPr>
        <p:blipFill>
          <a:blip r:embed="rId4"/>
          <a:stretch>
            <a:fillRect/>
          </a:stretch>
        </p:blipFill>
        <p:spPr>
          <a:xfrm>
            <a:off x="0" y="0"/>
            <a:ext cx="12191999" cy="1498878"/>
          </a:xfrm>
          <a:prstGeom prst="rect">
            <a:avLst/>
          </a:prstGeom>
        </p:spPr>
      </p:pic>
    </p:spTree>
    <p:extLst>
      <p:ext uri="{BB962C8B-B14F-4D97-AF65-F5344CB8AC3E}">
        <p14:creationId xmlns:p14="http://schemas.microsoft.com/office/powerpoint/2010/main" val="3610864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evron 6"/>
          <p:cNvSpPr>
            <a:spLocks noChangeArrowheads="1"/>
          </p:cNvSpPr>
          <p:nvPr/>
        </p:nvSpPr>
        <p:spPr bwMode="auto">
          <a:xfrm>
            <a:off x="738262" y="1627954"/>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sp>
        <p:nvSpPr>
          <p:cNvPr id="2" name="Title 1"/>
          <p:cNvSpPr>
            <a:spLocks noGrp="1"/>
          </p:cNvSpPr>
          <p:nvPr>
            <p:ph type="ctrTitle"/>
          </p:nvPr>
        </p:nvSpPr>
        <p:spPr>
          <a:xfrm>
            <a:off x="1171977" y="1512044"/>
            <a:ext cx="5289687" cy="432666"/>
          </a:xfrm>
        </p:spPr>
        <p:txBody>
          <a:bodyPr/>
          <a:lstStyle/>
          <a:p>
            <a:pPr algn="l"/>
            <a:r>
              <a:rPr lang="en-US" sz="1800" b="1" dirty="0"/>
              <a:t>3- unscrew the ball sub from the bottom sub</a:t>
            </a:r>
          </a:p>
        </p:txBody>
      </p:sp>
      <p:sp>
        <p:nvSpPr>
          <p:cNvPr id="8" name="TextBox 7"/>
          <p:cNvSpPr txBox="1"/>
          <p:nvPr/>
        </p:nvSpPr>
        <p:spPr>
          <a:xfrm>
            <a:off x="0" y="2729036"/>
            <a:ext cx="407484" cy="461665"/>
          </a:xfrm>
          <a:prstGeom prst="rect">
            <a:avLst/>
          </a:prstGeom>
          <a:noFill/>
        </p:spPr>
        <p:txBody>
          <a:bodyPr wrap="none" rtlCol="1">
            <a:spAutoFit/>
          </a:bodyPr>
          <a:lstStyle/>
          <a:p>
            <a:r>
              <a:rPr lang="en-US" sz="2400" b="1" dirty="0"/>
              <a:t>A</a:t>
            </a:r>
            <a:endParaRPr lang="fa-IR" sz="2400" b="1" dirty="0"/>
          </a:p>
        </p:txBody>
      </p:sp>
      <p:sp>
        <p:nvSpPr>
          <p:cNvPr id="10" name="TextBox 9"/>
          <p:cNvSpPr txBox="1"/>
          <p:nvPr/>
        </p:nvSpPr>
        <p:spPr>
          <a:xfrm>
            <a:off x="5687560" y="2753507"/>
            <a:ext cx="407484" cy="461665"/>
          </a:xfrm>
          <a:prstGeom prst="rect">
            <a:avLst/>
          </a:prstGeom>
          <a:noFill/>
        </p:spPr>
        <p:txBody>
          <a:bodyPr wrap="none" rtlCol="1">
            <a:spAutoFit/>
          </a:bodyPr>
          <a:lstStyle/>
          <a:p>
            <a:r>
              <a:rPr lang="en-US" sz="2400" b="1" dirty="0"/>
              <a:t>B</a:t>
            </a:r>
            <a:endParaRPr lang="fa-IR" sz="2400" b="1" dirty="0"/>
          </a:p>
        </p:txBody>
      </p:sp>
      <p:pic>
        <p:nvPicPr>
          <p:cNvPr id="3" name="Picture 2" descr="D:\knockle joint\20180506_IMG_838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531" y="2534305"/>
            <a:ext cx="5266944" cy="395020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D:\knockle joint\20180506_IMG_838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5044" y="2534305"/>
            <a:ext cx="5266944" cy="3950208"/>
          </a:xfrm>
          <a:prstGeom prst="rect">
            <a:avLst/>
          </a:prstGeom>
          <a:noFill/>
          <a:extLst>
            <a:ext uri="{909E8E84-426E-40DD-AFC4-6F175D3DCCD1}">
              <a14:hiddenFill xmlns:a14="http://schemas.microsoft.com/office/drawing/2010/main">
                <a:solidFill>
                  <a:srgbClr val="FFFFFF"/>
                </a:solidFill>
              </a14:hiddenFill>
            </a:ext>
          </a:extLst>
        </p:spPr>
      </p:pic>
      <p:sp>
        <p:nvSpPr>
          <p:cNvPr id="11" name="Left Arrow 10"/>
          <p:cNvSpPr/>
          <p:nvPr/>
        </p:nvSpPr>
        <p:spPr>
          <a:xfrm>
            <a:off x="7276563" y="5100034"/>
            <a:ext cx="1313645" cy="309093"/>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rved Up Arrow 11"/>
          <p:cNvSpPr/>
          <p:nvPr/>
        </p:nvSpPr>
        <p:spPr>
          <a:xfrm>
            <a:off x="1185866" y="4823138"/>
            <a:ext cx="590408" cy="553792"/>
          </a:xfrm>
          <a:prstGeom prst="curvedUp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ight Arrow 12"/>
          <p:cNvSpPr/>
          <p:nvPr/>
        </p:nvSpPr>
        <p:spPr>
          <a:xfrm rot="3033356">
            <a:off x="1387597" y="4179865"/>
            <a:ext cx="1003542" cy="23182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90662" y="3434534"/>
            <a:ext cx="1559405" cy="338554"/>
          </a:xfrm>
          <a:prstGeom prst="rect">
            <a:avLst/>
          </a:prstGeom>
          <a:noFill/>
        </p:spPr>
        <p:txBody>
          <a:bodyPr wrap="square" rtlCol="0">
            <a:spAutoFit/>
          </a:bodyPr>
          <a:lstStyle/>
          <a:p>
            <a:r>
              <a:rPr lang="en-US" sz="1600" b="1" dirty="0"/>
              <a:t>Bottom sub </a:t>
            </a:r>
          </a:p>
        </p:txBody>
      </p:sp>
      <p:sp>
        <p:nvSpPr>
          <p:cNvPr id="5" name="Slide Number Placeholder 4"/>
          <p:cNvSpPr>
            <a:spLocks noGrp="1"/>
          </p:cNvSpPr>
          <p:nvPr>
            <p:ph type="sldNum" sz="quarter" idx="12"/>
          </p:nvPr>
        </p:nvSpPr>
        <p:spPr/>
        <p:txBody>
          <a:bodyPr/>
          <a:lstStyle/>
          <a:p>
            <a:pPr>
              <a:defRPr/>
            </a:pPr>
            <a:fld id="{6EA28DE8-F20E-45D0-B25C-07A4B1E11232}" type="slidenum">
              <a:rPr lang="en-US" altLang="zh-CN" smtClean="0"/>
              <a:pPr>
                <a:defRPr/>
              </a:pPr>
              <a:t>8</a:t>
            </a:fld>
            <a:endParaRPr lang="en-US" altLang="zh-CN"/>
          </a:p>
        </p:txBody>
      </p:sp>
      <p:sp>
        <p:nvSpPr>
          <p:cNvPr id="7" name="Down Arrow 6"/>
          <p:cNvSpPr/>
          <p:nvPr/>
        </p:nvSpPr>
        <p:spPr>
          <a:xfrm>
            <a:off x="8873544" y="3773088"/>
            <a:ext cx="218941" cy="522687"/>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081493" y="3234479"/>
            <a:ext cx="1803042" cy="369332"/>
          </a:xfrm>
          <a:prstGeom prst="rect">
            <a:avLst/>
          </a:prstGeom>
          <a:noFill/>
        </p:spPr>
        <p:txBody>
          <a:bodyPr wrap="square" rtlCol="0">
            <a:spAutoFit/>
          </a:bodyPr>
          <a:lstStyle/>
          <a:p>
            <a:r>
              <a:rPr lang="en-US" b="1" dirty="0"/>
              <a:t>Bottom sub </a:t>
            </a:r>
          </a:p>
        </p:txBody>
      </p:sp>
      <p:pic>
        <p:nvPicPr>
          <p:cNvPr id="15" name="Picture 14"/>
          <p:cNvPicPr>
            <a:picLocks noChangeAspect="1"/>
          </p:cNvPicPr>
          <p:nvPr/>
        </p:nvPicPr>
        <p:blipFill>
          <a:blip r:embed="rId4"/>
          <a:stretch>
            <a:fillRect/>
          </a:stretch>
        </p:blipFill>
        <p:spPr>
          <a:xfrm>
            <a:off x="0" y="0"/>
            <a:ext cx="12191999" cy="1498878"/>
          </a:xfrm>
          <a:prstGeom prst="rect">
            <a:avLst/>
          </a:prstGeom>
        </p:spPr>
      </p:pic>
    </p:spTree>
    <p:extLst>
      <p:ext uri="{BB962C8B-B14F-4D97-AF65-F5344CB8AC3E}">
        <p14:creationId xmlns:p14="http://schemas.microsoft.com/office/powerpoint/2010/main" val="4076284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evron 6"/>
          <p:cNvSpPr>
            <a:spLocks noChangeArrowheads="1"/>
          </p:cNvSpPr>
          <p:nvPr/>
        </p:nvSpPr>
        <p:spPr bwMode="auto">
          <a:xfrm>
            <a:off x="738262" y="1627954"/>
            <a:ext cx="304800" cy="165100"/>
          </a:xfrm>
          <a:prstGeom prst="chevron">
            <a:avLst>
              <a:gd name="adj"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endParaRPr lang="en-US" altLang="en-US" sz="1800"/>
          </a:p>
        </p:txBody>
      </p:sp>
      <p:sp>
        <p:nvSpPr>
          <p:cNvPr id="6" name="TextBox 5"/>
          <p:cNvSpPr txBox="1"/>
          <p:nvPr/>
        </p:nvSpPr>
        <p:spPr>
          <a:xfrm>
            <a:off x="0" y="2754793"/>
            <a:ext cx="407484" cy="461665"/>
          </a:xfrm>
          <a:prstGeom prst="rect">
            <a:avLst/>
          </a:prstGeom>
          <a:noFill/>
        </p:spPr>
        <p:txBody>
          <a:bodyPr wrap="none" rtlCol="1">
            <a:spAutoFit/>
          </a:bodyPr>
          <a:lstStyle/>
          <a:p>
            <a:r>
              <a:rPr lang="en-US" sz="2400" b="1" dirty="0"/>
              <a:t>A</a:t>
            </a:r>
            <a:endParaRPr lang="fa-IR" sz="2400" b="1" dirty="0"/>
          </a:p>
        </p:txBody>
      </p:sp>
      <p:sp>
        <p:nvSpPr>
          <p:cNvPr id="7" name="TextBox 6"/>
          <p:cNvSpPr txBox="1"/>
          <p:nvPr/>
        </p:nvSpPr>
        <p:spPr>
          <a:xfrm>
            <a:off x="5691438" y="2753507"/>
            <a:ext cx="407484" cy="461665"/>
          </a:xfrm>
          <a:prstGeom prst="rect">
            <a:avLst/>
          </a:prstGeom>
          <a:noFill/>
        </p:spPr>
        <p:txBody>
          <a:bodyPr wrap="none" rtlCol="1">
            <a:spAutoFit/>
          </a:bodyPr>
          <a:lstStyle/>
          <a:p>
            <a:r>
              <a:rPr lang="en-US" sz="2400" b="1" dirty="0"/>
              <a:t>B</a:t>
            </a:r>
            <a:endParaRPr lang="fa-IR" sz="2400" b="1" dirty="0"/>
          </a:p>
        </p:txBody>
      </p:sp>
      <p:sp>
        <p:nvSpPr>
          <p:cNvPr id="9" name="Title 1"/>
          <p:cNvSpPr>
            <a:spLocks noGrp="1"/>
          </p:cNvSpPr>
          <p:nvPr>
            <p:ph type="ctrTitle"/>
          </p:nvPr>
        </p:nvSpPr>
        <p:spPr>
          <a:xfrm>
            <a:off x="1171977" y="1512044"/>
            <a:ext cx="4894531" cy="432666"/>
          </a:xfrm>
        </p:spPr>
        <p:txBody>
          <a:bodyPr/>
          <a:lstStyle/>
          <a:p>
            <a:pPr algn="l"/>
            <a:r>
              <a:rPr lang="en-US" sz="1800" b="1" dirty="0"/>
              <a:t>3- remove the ball subs from ball retainers. </a:t>
            </a:r>
            <a:r>
              <a:rPr lang="en-US" sz="1800" dirty="0"/>
              <a:t>.</a:t>
            </a:r>
          </a:p>
        </p:txBody>
      </p:sp>
      <p:pic>
        <p:nvPicPr>
          <p:cNvPr id="2" name="Picture 2" descr="D:\knockle joint\20180506_IMG_838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484" y="2553047"/>
            <a:ext cx="5266945" cy="395020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 descr="D:\knockle joint\20180506_IMG_838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20531" y="2553047"/>
            <a:ext cx="5266944" cy="3950208"/>
          </a:xfrm>
          <a:prstGeom prst="rect">
            <a:avLst/>
          </a:prstGeom>
          <a:noFill/>
          <a:extLst>
            <a:ext uri="{909E8E84-426E-40DD-AFC4-6F175D3DCCD1}">
              <a14:hiddenFill xmlns:a14="http://schemas.microsoft.com/office/drawing/2010/main">
                <a:solidFill>
                  <a:srgbClr val="FFFFFF"/>
                </a:solidFill>
              </a14:hiddenFill>
            </a:ext>
          </a:extLst>
        </p:spPr>
      </p:pic>
      <p:sp>
        <p:nvSpPr>
          <p:cNvPr id="8" name="Right Arrow 7"/>
          <p:cNvSpPr/>
          <p:nvPr/>
        </p:nvSpPr>
        <p:spPr>
          <a:xfrm>
            <a:off x="1506071" y="5082988"/>
            <a:ext cx="1896035" cy="282388"/>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18062455">
            <a:off x="7834207" y="5548039"/>
            <a:ext cx="600504" cy="22499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rot="16708103">
            <a:off x="9650807" y="5525435"/>
            <a:ext cx="737699" cy="149109"/>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7405351" y="5937160"/>
            <a:ext cx="1648497" cy="369332"/>
          </a:xfrm>
          <a:prstGeom prst="rect">
            <a:avLst/>
          </a:prstGeom>
          <a:noFill/>
        </p:spPr>
        <p:txBody>
          <a:bodyPr wrap="square" rtlCol="0">
            <a:spAutoFit/>
          </a:bodyPr>
          <a:lstStyle/>
          <a:p>
            <a:r>
              <a:rPr lang="en-US" b="1" dirty="0"/>
              <a:t>Ball retainer </a:t>
            </a:r>
          </a:p>
        </p:txBody>
      </p:sp>
      <p:sp>
        <p:nvSpPr>
          <p:cNvPr id="16" name="TextBox 15"/>
          <p:cNvSpPr txBox="1"/>
          <p:nvPr/>
        </p:nvSpPr>
        <p:spPr>
          <a:xfrm>
            <a:off x="9227605" y="6073890"/>
            <a:ext cx="1584102" cy="369332"/>
          </a:xfrm>
          <a:prstGeom prst="rect">
            <a:avLst/>
          </a:prstGeom>
          <a:noFill/>
        </p:spPr>
        <p:txBody>
          <a:bodyPr wrap="square" rtlCol="0">
            <a:spAutoFit/>
          </a:bodyPr>
          <a:lstStyle/>
          <a:p>
            <a:r>
              <a:rPr lang="en-US" b="1" dirty="0"/>
              <a:t>Ball sub</a:t>
            </a:r>
          </a:p>
        </p:txBody>
      </p:sp>
      <p:sp>
        <p:nvSpPr>
          <p:cNvPr id="5" name="Slide Number Placeholder 4"/>
          <p:cNvSpPr>
            <a:spLocks noGrp="1"/>
          </p:cNvSpPr>
          <p:nvPr>
            <p:ph type="sldNum" sz="quarter" idx="12"/>
          </p:nvPr>
        </p:nvSpPr>
        <p:spPr/>
        <p:txBody>
          <a:bodyPr/>
          <a:lstStyle/>
          <a:p>
            <a:pPr>
              <a:defRPr/>
            </a:pPr>
            <a:fld id="{6EA28DE8-F20E-45D0-B25C-07A4B1E11232}" type="slidenum">
              <a:rPr lang="en-US" altLang="zh-CN" smtClean="0"/>
              <a:pPr>
                <a:defRPr/>
              </a:pPr>
              <a:t>9</a:t>
            </a:fld>
            <a:endParaRPr lang="en-US" altLang="zh-CN"/>
          </a:p>
        </p:txBody>
      </p:sp>
      <p:pic>
        <p:nvPicPr>
          <p:cNvPr id="17" name="Picture 16"/>
          <p:cNvPicPr>
            <a:picLocks noChangeAspect="1"/>
          </p:cNvPicPr>
          <p:nvPr/>
        </p:nvPicPr>
        <p:blipFill>
          <a:blip r:embed="rId4"/>
          <a:stretch>
            <a:fillRect/>
          </a:stretch>
        </p:blipFill>
        <p:spPr>
          <a:xfrm>
            <a:off x="0" y="0"/>
            <a:ext cx="12191999" cy="1498878"/>
          </a:xfrm>
          <a:prstGeom prst="rect">
            <a:avLst/>
          </a:prstGeom>
        </p:spPr>
      </p:pic>
    </p:spTree>
    <p:extLst>
      <p:ext uri="{BB962C8B-B14F-4D97-AF65-F5344CB8AC3E}">
        <p14:creationId xmlns:p14="http://schemas.microsoft.com/office/powerpoint/2010/main" val="115439258"/>
      </p:ext>
    </p:extLst>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100" b="1" dirty="0" smtClean="0"/>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524</TotalTime>
  <Words>273</Words>
  <Application>Microsoft Office PowerPoint</Application>
  <PresentationFormat>Widescreen</PresentationFormat>
  <Paragraphs>73</Paragraphs>
  <Slides>15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Arial Black</vt:lpstr>
      <vt:lpstr>Calibri</vt:lpstr>
      <vt:lpstr>Verdana</vt:lpstr>
      <vt:lpstr>Wingdings</vt:lpstr>
      <vt:lpstr>默认设计模板</vt:lpstr>
      <vt:lpstr>PowerPoint Presentation</vt:lpstr>
      <vt:lpstr>PowerPoint Presentation</vt:lpstr>
      <vt:lpstr>PowerPoint Presentation</vt:lpstr>
      <vt:lpstr>The Thru-Tubing Single and Double pivot Knuckle joint are used in fishing operations in deviated wellbores , or in any situation requiring centralization of the catch tool in the casing . The Knuckle joints are used in conjunction with a Thru-Tubing hydraulic or mechanical centralizer in order to allow centralization of the catch tool without having to overcome the weight of the work string against  the bottom side of the casing . The hydraulic or mechanical centralizer therefore only has to support the weight of itself and the catch tool run below . </vt:lpstr>
      <vt:lpstr>PowerPoint Presentation</vt:lpstr>
      <vt:lpstr>PowerPoint Presentation</vt:lpstr>
      <vt:lpstr>2-Unscrew the Ball retainer from the top sub .</vt:lpstr>
      <vt:lpstr>3- unscrew the ball sub from the bottom sub</vt:lpstr>
      <vt:lpstr>3- remove the ball subs from ball retainers. .</vt:lpstr>
      <vt:lpstr>PowerPoint Presentation</vt:lpstr>
      <vt:lpstr>1- slide the ball sub into the ball retainer . </vt:lpstr>
      <vt:lpstr>PowerPoint Presentation</vt:lpstr>
      <vt:lpstr>3- Make up the ball retainer to the top sub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Jalal</dc:creator>
  <cp:lastModifiedBy>Jalal Alali</cp:lastModifiedBy>
  <cp:revision>59</cp:revision>
  <dcterms:created xsi:type="dcterms:W3CDTF">2017-02-26T15:05:12Z</dcterms:created>
  <dcterms:modified xsi:type="dcterms:W3CDTF">2024-02-05T13:13:02Z</dcterms:modified>
</cp:coreProperties>
</file>